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1.xml" ContentType="application/vnd.openxmlformats-officedocument.presentationml.slide+xml"/>
  <Override PartName="/ppt/slides/slide70.xml" ContentType="application/vnd.openxmlformats-officedocument.presentationml.slide+xml"/>
  <Override PartName="/ppt/slides/slide69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1.xml" ContentType="application/vnd.openxmlformats-officedocument.presentationml.slide+xml"/>
  <Override PartName="/ppt/slides/slide90.xml" ContentType="application/vnd.openxmlformats-officedocument.presentationml.slide+xml"/>
  <Override PartName="/ppt/slides/slide89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61.xml" ContentType="application/vnd.openxmlformats-officedocument.presentationml.slide+xml"/>
  <Override PartName="/ppt/slides/slide60.xml" ContentType="application/vnd.openxmlformats-officedocument.presentationml.slide+xml"/>
  <Override PartName="/ppt/slides/slide59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1.xml" ContentType="application/vnd.openxmlformats-officedocument.presentationml.slide+xml"/>
  <Override PartName="/ppt/slides/slide50.xml" ContentType="application/vnd.openxmlformats-officedocument.presentationml.slide+xml"/>
  <Override PartName="/ppt/slides/slide49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45.xml" ContentType="application/vnd.openxmlformats-officedocument.presentationml.slide+xml"/>
  <Override PartName="/ppt/slides/slide144.xml" ContentType="application/vnd.openxmlformats-officedocument.presentationml.slide+xml"/>
  <Override PartName="/ppt/slides/slide143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21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36.xml" ContentType="application/vnd.openxmlformats-officedocument.presentationml.slide+xml"/>
  <Override PartName="/ppt/slides/slide140.xml" ContentType="application/vnd.openxmlformats-officedocument.presentationml.slide+xml"/>
  <Override PartName="/ppt/slides/slide134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35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0.xml" ContentType="application/vnd.openxmlformats-officedocument.presentationml.slide+xml"/>
  <Override PartName="/ppt/slides/slide109.xml" ContentType="application/vnd.openxmlformats-officedocument.presentationml.slide+xml"/>
  <Override PartName="/ppt/slides/slide108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17.xml" ContentType="application/vnd.openxmlformats-officedocument.presentationml.slide+xml"/>
  <Override PartName="/ppt/slides/slide113.xml" ContentType="application/vnd.openxmlformats-officedocument.presentationml.slide+xml"/>
  <Override PartName="/ppt/slides/slide119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18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27.xml" ContentType="application/vnd.openxmlformats-officedocument.presentationml.slide+xml"/>
  <Override PartName="/ppt/slides/slide131.xml" ContentType="application/vnd.openxmlformats-officedocument.presentationml.slide+xml"/>
  <Override PartName="/ppt/slides/slide125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6.xml" ContentType="application/vnd.openxmlformats-officedocument.presentationml.slide+xml"/>
  <Override PartName="/ppt/slides/slide123.xml" ContentType="application/vnd.openxmlformats-officedocument.presentationml.slide+xml"/>
  <Override PartName="/ppt/slides/slide122.xml" ContentType="application/vnd.openxmlformats-officedocument.presentationml.slide+xml"/>
  <Override PartName="/ppt/slides/slide12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51"/>
  </p:notesMasterIdLst>
  <p:handoutMasterIdLst>
    <p:handoutMasterId r:id="rId152"/>
  </p:handoutMasterIdLst>
  <p:sldIdLst>
    <p:sldId id="256" r:id="rId2"/>
    <p:sldId id="270" r:id="rId3"/>
    <p:sldId id="849" r:id="rId4"/>
    <p:sldId id="828" r:id="rId5"/>
    <p:sldId id="832" r:id="rId6"/>
    <p:sldId id="848" r:id="rId7"/>
    <p:sldId id="847" r:id="rId8"/>
    <p:sldId id="272" r:id="rId9"/>
    <p:sldId id="533" r:id="rId10"/>
    <p:sldId id="534" r:id="rId11"/>
    <p:sldId id="535" r:id="rId12"/>
    <p:sldId id="524" r:id="rId13"/>
    <p:sldId id="826" r:id="rId14"/>
    <p:sldId id="536" r:id="rId15"/>
    <p:sldId id="542" r:id="rId16"/>
    <p:sldId id="550" r:id="rId17"/>
    <p:sldId id="553" r:id="rId18"/>
    <p:sldId id="564" r:id="rId19"/>
    <p:sldId id="565" r:id="rId20"/>
    <p:sldId id="566" r:id="rId21"/>
    <p:sldId id="567" r:id="rId22"/>
    <p:sldId id="568" r:id="rId23"/>
    <p:sldId id="525" r:id="rId24"/>
    <p:sldId id="825" r:id="rId25"/>
    <p:sldId id="574" r:id="rId26"/>
    <p:sldId id="576" r:id="rId27"/>
    <p:sldId id="579" r:id="rId28"/>
    <p:sldId id="581" r:id="rId29"/>
    <p:sldId id="582" r:id="rId30"/>
    <p:sldId id="584" r:id="rId31"/>
    <p:sldId id="585" r:id="rId32"/>
    <p:sldId id="586" r:id="rId33"/>
    <p:sldId id="587" r:id="rId34"/>
    <p:sldId id="588" r:id="rId35"/>
    <p:sldId id="619" r:id="rId36"/>
    <p:sldId id="630" r:id="rId37"/>
    <p:sldId id="632" r:id="rId38"/>
    <p:sldId id="633" r:id="rId39"/>
    <p:sldId id="599" r:id="rId40"/>
    <p:sldId id="600" r:id="rId41"/>
    <p:sldId id="793" r:id="rId42"/>
    <p:sldId id="796" r:id="rId43"/>
    <p:sldId id="527" r:id="rId44"/>
    <p:sldId id="824" r:id="rId45"/>
    <p:sldId id="805" r:id="rId46"/>
    <p:sldId id="806" r:id="rId47"/>
    <p:sldId id="771" r:id="rId48"/>
    <p:sldId id="650" r:id="rId49"/>
    <p:sldId id="770" r:id="rId50"/>
    <p:sldId id="799" r:id="rId51"/>
    <p:sldId id="797" r:id="rId52"/>
    <p:sldId id="798" r:id="rId53"/>
    <p:sldId id="528" r:id="rId54"/>
    <p:sldId id="823" r:id="rId55"/>
    <p:sldId id="804" r:id="rId56"/>
    <p:sldId id="794" r:id="rId57"/>
    <p:sldId id="853" r:id="rId58"/>
    <p:sldId id="850" r:id="rId59"/>
    <p:sldId id="851" r:id="rId60"/>
    <p:sldId id="852" r:id="rId61"/>
    <p:sldId id="856" r:id="rId62"/>
    <p:sldId id="854" r:id="rId63"/>
    <p:sldId id="857" r:id="rId64"/>
    <p:sldId id="858" r:id="rId65"/>
    <p:sldId id="859" r:id="rId66"/>
    <p:sldId id="860" r:id="rId67"/>
    <p:sldId id="861" r:id="rId68"/>
    <p:sldId id="862" r:id="rId69"/>
    <p:sldId id="863" r:id="rId70"/>
    <p:sldId id="864" r:id="rId71"/>
    <p:sldId id="865" r:id="rId72"/>
    <p:sldId id="866" r:id="rId73"/>
    <p:sldId id="867" r:id="rId74"/>
    <p:sldId id="868" r:id="rId75"/>
    <p:sldId id="915" r:id="rId76"/>
    <p:sldId id="927" r:id="rId77"/>
    <p:sldId id="929" r:id="rId78"/>
    <p:sldId id="930" r:id="rId79"/>
    <p:sldId id="933" r:id="rId80"/>
    <p:sldId id="920" r:id="rId81"/>
    <p:sldId id="921" r:id="rId82"/>
    <p:sldId id="922" r:id="rId83"/>
    <p:sldId id="936" r:id="rId84"/>
    <p:sldId id="529" r:id="rId85"/>
    <p:sldId id="822" r:id="rId86"/>
    <p:sldId id="803" r:id="rId87"/>
    <p:sldId id="680" r:id="rId88"/>
    <p:sldId id="883" r:id="rId89"/>
    <p:sldId id="904" r:id="rId90"/>
    <p:sldId id="905" r:id="rId91"/>
    <p:sldId id="885" r:id="rId92"/>
    <p:sldId id="886" r:id="rId93"/>
    <p:sldId id="887" r:id="rId94"/>
    <p:sldId id="907" r:id="rId95"/>
    <p:sldId id="889" r:id="rId96"/>
    <p:sldId id="908" r:id="rId97"/>
    <p:sldId id="891" r:id="rId98"/>
    <p:sldId id="910" r:id="rId99"/>
    <p:sldId id="912" r:id="rId100"/>
    <p:sldId id="913" r:id="rId101"/>
    <p:sldId id="911" r:id="rId102"/>
    <p:sldId id="934" r:id="rId103"/>
    <p:sldId id="935" r:id="rId104"/>
    <p:sldId id="530" r:id="rId105"/>
    <p:sldId id="724" r:id="rId106"/>
    <p:sldId id="820" r:id="rId107"/>
    <p:sldId id="819" r:id="rId108"/>
    <p:sldId id="725" r:id="rId109"/>
    <p:sldId id="801" r:id="rId110"/>
    <p:sldId id="732" r:id="rId111"/>
    <p:sldId id="808" r:id="rId112"/>
    <p:sldId id="809" r:id="rId113"/>
    <p:sldId id="733" r:id="rId114"/>
    <p:sldId id="807" r:id="rId115"/>
    <p:sldId id="734" r:id="rId116"/>
    <p:sldId id="811" r:id="rId117"/>
    <p:sldId id="736" r:id="rId118"/>
    <p:sldId id="812" r:id="rId119"/>
    <p:sldId id="813" r:id="rId120"/>
    <p:sldId id="814" r:id="rId121"/>
    <p:sldId id="810" r:id="rId122"/>
    <p:sldId id="815" r:id="rId123"/>
    <p:sldId id="745" r:id="rId124"/>
    <p:sldId id="749" r:id="rId125"/>
    <p:sldId id="816" r:id="rId126"/>
    <p:sldId id="532" r:id="rId127"/>
    <p:sldId id="821" r:id="rId128"/>
    <p:sldId id="757" r:id="rId129"/>
    <p:sldId id="802" r:id="rId130"/>
    <p:sldId id="758" r:id="rId131"/>
    <p:sldId id="759" r:id="rId132"/>
    <p:sldId id="760" r:id="rId133"/>
    <p:sldId id="761" r:id="rId134"/>
    <p:sldId id="762" r:id="rId135"/>
    <p:sldId id="763" r:id="rId136"/>
    <p:sldId id="728" r:id="rId137"/>
    <p:sldId id="764" r:id="rId138"/>
    <p:sldId id="766" r:id="rId139"/>
    <p:sldId id="817" r:id="rId140"/>
    <p:sldId id="818" r:id="rId141"/>
    <p:sldId id="914" r:id="rId142"/>
    <p:sldId id="531" r:id="rId143"/>
    <p:sldId id="275" r:id="rId144"/>
    <p:sldId id="276" r:id="rId145"/>
    <p:sldId id="264" r:id="rId146"/>
    <p:sldId id="277" r:id="rId147"/>
    <p:sldId id="937" r:id="rId148"/>
    <p:sldId id="938" r:id="rId149"/>
    <p:sldId id="268" r:id="rId150"/>
  </p:sldIdLst>
  <p:sldSz cx="9906000" cy="6858000" type="A4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10"/>
    <p:restoredTop sz="67061" autoAdjust="0"/>
  </p:normalViewPr>
  <p:slideViewPr>
    <p:cSldViewPr snapToGrid="0">
      <p:cViewPr>
        <p:scale>
          <a:sx n="100" d="100"/>
          <a:sy n="100" d="100"/>
        </p:scale>
        <p:origin x="936" y="14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-3062" y="-96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38" Type="http://schemas.openxmlformats.org/officeDocument/2006/relationships/slide" Target="slides/slide137.xml"/><Relationship Id="rId159" Type="http://schemas.openxmlformats.org/officeDocument/2006/relationships/customXml" Target="../customXml/item3.xml"/><Relationship Id="rId107" Type="http://schemas.openxmlformats.org/officeDocument/2006/relationships/slide" Target="slides/slide106.xml"/><Relationship Id="rId149" Type="http://schemas.openxmlformats.org/officeDocument/2006/relationships/slide" Target="slides/slide148.xml"/><Relationship Id="rId11" Type="http://schemas.openxmlformats.org/officeDocument/2006/relationships/slide" Target="slides/slide10.xml"/><Relationship Id="rId53" Type="http://schemas.openxmlformats.org/officeDocument/2006/relationships/slide" Target="slides/slide52.xml"/><Relationship Id="rId128" Type="http://schemas.openxmlformats.org/officeDocument/2006/relationships/slide" Target="slides/slide127.xml"/><Relationship Id="rId32" Type="http://schemas.openxmlformats.org/officeDocument/2006/relationships/slide" Target="slides/slide31.xml"/><Relationship Id="rId74" Type="http://schemas.openxmlformats.org/officeDocument/2006/relationships/slide" Target="slides/slide73.xml"/><Relationship Id="rId95" Type="http://schemas.openxmlformats.org/officeDocument/2006/relationships/slide" Target="slides/slide94.xml"/><Relationship Id="rId5" Type="http://schemas.openxmlformats.org/officeDocument/2006/relationships/slide" Target="slides/slide4.xml"/><Relationship Id="rId43" Type="http://schemas.openxmlformats.org/officeDocument/2006/relationships/slide" Target="slides/slide42.xml"/><Relationship Id="rId118" Type="http://schemas.openxmlformats.org/officeDocument/2006/relationships/slide" Target="slides/slide117.xml"/><Relationship Id="rId22" Type="http://schemas.openxmlformats.org/officeDocument/2006/relationships/slide" Target="slides/slide21.xml"/><Relationship Id="rId64" Type="http://schemas.openxmlformats.org/officeDocument/2006/relationships/slide" Target="slides/slide6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59" Type="http://schemas.openxmlformats.org/officeDocument/2006/relationships/slide" Target="slides/slide58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45" Type="http://schemas.openxmlformats.org/officeDocument/2006/relationships/slide" Target="slides/slide144.xml"/><Relationship Id="rId54" Type="http://schemas.openxmlformats.org/officeDocument/2006/relationships/slide" Target="slides/slide53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40" Type="http://schemas.openxmlformats.org/officeDocument/2006/relationships/slide" Target="slides/slide1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4" Type="http://schemas.openxmlformats.org/officeDocument/2006/relationships/slide" Target="slides/slide43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51" Type="http://schemas.openxmlformats.org/officeDocument/2006/relationships/notesMaster" Target="notesMasters/notesMaster1.xml"/><Relationship Id="rId156" Type="http://schemas.openxmlformats.org/officeDocument/2006/relationships/tableStyles" Target="tableStyles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146" Type="http://schemas.openxmlformats.org/officeDocument/2006/relationships/slide" Target="slides/slide145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34" Type="http://schemas.openxmlformats.org/officeDocument/2006/relationships/slide" Target="slides/slide33.xml"/><Relationship Id="rId76" Type="http://schemas.openxmlformats.org/officeDocument/2006/relationships/slide" Target="slides/slide75.xml"/><Relationship Id="rId104" Type="http://schemas.openxmlformats.org/officeDocument/2006/relationships/slide" Target="slides/slide103.xml"/><Relationship Id="rId141" Type="http://schemas.openxmlformats.org/officeDocument/2006/relationships/slide" Target="slides/slide140.xml"/><Relationship Id="rId92" Type="http://schemas.openxmlformats.org/officeDocument/2006/relationships/slide" Target="slides/slide91.xml"/><Relationship Id="rId71" Type="http://schemas.openxmlformats.org/officeDocument/2006/relationships/slide" Target="slides/slide70.xml"/><Relationship Id="rId7" Type="http://schemas.openxmlformats.org/officeDocument/2006/relationships/slide" Target="slides/slide6.xml"/><Relationship Id="rId29" Type="http://schemas.openxmlformats.org/officeDocument/2006/relationships/slide" Target="slides/slide28.xml"/><Relationship Id="rId2" Type="http://schemas.openxmlformats.org/officeDocument/2006/relationships/slide" Target="slides/slide1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24" Type="http://schemas.openxmlformats.org/officeDocument/2006/relationships/slide" Target="slides/slide23.xml"/><Relationship Id="rId66" Type="http://schemas.openxmlformats.org/officeDocument/2006/relationships/slide" Target="slides/slide65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customXml" Target="../customXml/item1.xml"/><Relationship Id="rId82" Type="http://schemas.openxmlformats.org/officeDocument/2006/relationships/slide" Target="slides/slide81.xml"/><Relationship Id="rId152" Type="http://schemas.openxmlformats.org/officeDocument/2006/relationships/handoutMaster" Target="handoutMasters/handoutMaster1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7" Type="http://schemas.openxmlformats.org/officeDocument/2006/relationships/slide" Target="slides/slide146.xml"/><Relationship Id="rId14" Type="http://schemas.openxmlformats.org/officeDocument/2006/relationships/slide" Target="slides/slide13.xml"/><Relationship Id="rId56" Type="http://schemas.openxmlformats.org/officeDocument/2006/relationships/slide" Target="slides/slide55.xml"/><Relationship Id="rId126" Type="http://schemas.openxmlformats.org/officeDocument/2006/relationships/slide" Target="slides/slide125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42" Type="http://schemas.openxmlformats.org/officeDocument/2006/relationships/slide" Target="slides/slide141.xml"/><Relationship Id="rId51" Type="http://schemas.openxmlformats.org/officeDocument/2006/relationships/slide" Target="slides/slide50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72" Type="http://schemas.openxmlformats.org/officeDocument/2006/relationships/slide" Target="slides/slide7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46" Type="http://schemas.openxmlformats.org/officeDocument/2006/relationships/slide" Target="slides/slide45.xml"/><Relationship Id="rId116" Type="http://schemas.openxmlformats.org/officeDocument/2006/relationships/slide" Target="slides/slide115.xml"/><Relationship Id="rId25" Type="http://schemas.openxmlformats.org/officeDocument/2006/relationships/slide" Target="slides/slide24.xml"/><Relationship Id="rId67" Type="http://schemas.openxmlformats.org/officeDocument/2006/relationships/slide" Target="slides/slide66.xml"/><Relationship Id="rId137" Type="http://schemas.openxmlformats.org/officeDocument/2006/relationships/slide" Target="slides/slide136.xml"/><Relationship Id="rId158" Type="http://schemas.openxmlformats.org/officeDocument/2006/relationships/customXml" Target="../customXml/item2.xml"/><Relationship Id="rId41" Type="http://schemas.openxmlformats.org/officeDocument/2006/relationships/slide" Target="slides/slide40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3" Type="http://schemas.openxmlformats.org/officeDocument/2006/relationships/presProps" Target="presProps.xml"/><Relationship Id="rId20" Type="http://schemas.openxmlformats.org/officeDocument/2006/relationships/slide" Target="slides/slide19.xml"/><Relationship Id="rId62" Type="http://schemas.openxmlformats.org/officeDocument/2006/relationships/slide" Target="slides/slide61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57" Type="http://schemas.openxmlformats.org/officeDocument/2006/relationships/slide" Target="slides/slide56.xml"/><Relationship Id="rId127" Type="http://schemas.openxmlformats.org/officeDocument/2006/relationships/slide" Target="slides/slide126.xml"/><Relationship Id="rId36" Type="http://schemas.openxmlformats.org/officeDocument/2006/relationships/slide" Target="slides/slide35.xml"/><Relationship Id="rId106" Type="http://schemas.openxmlformats.org/officeDocument/2006/relationships/slide" Target="slides/slide105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0" Type="http://schemas.openxmlformats.org/officeDocument/2006/relationships/slide" Target="slides/slide9.xml"/><Relationship Id="rId52" Type="http://schemas.openxmlformats.org/officeDocument/2006/relationships/slide" Target="slides/slide51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22" Type="http://schemas.openxmlformats.org/officeDocument/2006/relationships/slide" Target="slides/slide121.xml"/><Relationship Id="rId31" Type="http://schemas.openxmlformats.org/officeDocument/2006/relationships/slide" Target="slides/slide30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54" Type="http://schemas.openxmlformats.org/officeDocument/2006/relationships/viewProps" Target="viewProps.xml"/><Relationship Id="rId68" Type="http://schemas.openxmlformats.org/officeDocument/2006/relationships/slide" Target="slides/slide67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144" Type="http://schemas.openxmlformats.org/officeDocument/2006/relationships/slide" Target="slides/slide143.xml"/><Relationship Id="rId58" Type="http://schemas.openxmlformats.org/officeDocument/2006/relationships/slide" Target="slides/slide57.xml"/><Relationship Id="rId123" Type="http://schemas.openxmlformats.org/officeDocument/2006/relationships/slide" Target="slides/slide122.xml"/><Relationship Id="rId37" Type="http://schemas.openxmlformats.org/officeDocument/2006/relationships/slide" Target="slides/slide36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90" Type="http://schemas.openxmlformats.org/officeDocument/2006/relationships/slide" Target="slides/slide89.xml"/><Relationship Id="rId48" Type="http://schemas.openxmlformats.org/officeDocument/2006/relationships/slide" Target="slides/slide47.xml"/><Relationship Id="rId113" Type="http://schemas.openxmlformats.org/officeDocument/2006/relationships/slide" Target="slides/slide112.xml"/><Relationship Id="rId27" Type="http://schemas.openxmlformats.org/officeDocument/2006/relationships/slide" Target="slides/slide26.xml"/><Relationship Id="rId69" Type="http://schemas.openxmlformats.org/officeDocument/2006/relationships/slide" Target="slides/slide68.xml"/><Relationship Id="rId134" Type="http://schemas.openxmlformats.org/officeDocument/2006/relationships/slide" Target="slides/slide1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5963B-CE0C-4E85-94CB-F0586A0A5FE8}" type="datetimeFigureOut">
              <a:rPr lang="en-GB" smtClean="0"/>
              <a:t>02/03/2018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D6023-9B31-4BB5-9B5B-D1790D419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254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222"/>
          </a:xfrm>
          <a:prstGeom prst="rect">
            <a:avLst/>
          </a:prstGeom>
        </p:spPr>
        <p:txBody>
          <a:bodyPr vert="horz" lIns="94736" tIns="47368" rIns="94736" bIns="47368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0507" y="0"/>
            <a:ext cx="3077137" cy="512222"/>
          </a:xfrm>
          <a:prstGeom prst="rect">
            <a:avLst/>
          </a:prstGeom>
        </p:spPr>
        <p:txBody>
          <a:bodyPr vert="horz" lIns="94736" tIns="47368" rIns="94736" bIns="47368" rtlCol="0"/>
          <a:lstStyle>
            <a:lvl1pPr algn="r">
              <a:defRPr sz="1200"/>
            </a:lvl1pPr>
          </a:lstStyle>
          <a:p>
            <a:fld id="{5E945880-6D3B-45FB-851F-AFC0D1D23A0C}" type="datetimeFigureOut">
              <a:rPr lang="en-GB" smtClean="0"/>
              <a:t>02/03/2018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9463" y="768350"/>
            <a:ext cx="554037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36" tIns="47368" rIns="94736" bIns="4736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02" y="4862017"/>
            <a:ext cx="5680103" cy="4605085"/>
          </a:xfrm>
          <a:prstGeom prst="rect">
            <a:avLst/>
          </a:prstGeom>
        </p:spPr>
        <p:txBody>
          <a:bodyPr vert="horz" lIns="94736" tIns="47368" rIns="94736" bIns="4736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0755"/>
            <a:ext cx="3077137" cy="512222"/>
          </a:xfrm>
          <a:prstGeom prst="rect">
            <a:avLst/>
          </a:prstGeom>
        </p:spPr>
        <p:txBody>
          <a:bodyPr vert="horz" lIns="94736" tIns="47368" rIns="94736" bIns="47368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0507" y="9720755"/>
            <a:ext cx="3077137" cy="512222"/>
          </a:xfrm>
          <a:prstGeom prst="rect">
            <a:avLst/>
          </a:prstGeom>
        </p:spPr>
        <p:txBody>
          <a:bodyPr vert="horz" lIns="94736" tIns="47368" rIns="94736" bIns="47368" rtlCol="0" anchor="b"/>
          <a:lstStyle>
            <a:lvl1pPr algn="r">
              <a:defRPr sz="1200"/>
            </a:lvl1pPr>
          </a:lstStyle>
          <a:p>
            <a:fld id="{5750A1E1-C8D9-4447-9192-37BA973CD2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54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Before each course, update the number of contracting</a:t>
            </a:r>
            <a:r>
              <a:rPr lang="en-CA" baseline="0" dirty="0" smtClean="0"/>
              <a:t> parties, available at the following website:</a:t>
            </a:r>
          </a:p>
          <a:p>
            <a:r>
              <a:rPr lang="en-CA" dirty="0" smtClean="0"/>
              <a:t>http://</a:t>
            </a:r>
            <a:r>
              <a:rPr lang="en-CA" dirty="0" err="1" smtClean="0"/>
              <a:t>www.iaea.org</a:t>
            </a:r>
            <a:r>
              <a:rPr lang="en-CA" dirty="0" smtClean="0"/>
              <a:t>/Publications/Documents/Conventions/</a:t>
            </a:r>
            <a:r>
              <a:rPr lang="en-CA" dirty="0" err="1" smtClean="0"/>
              <a:t>nuclearsafety_status.pdf</a:t>
            </a:r>
            <a:endParaRPr lang="en-CA" dirty="0" smtClean="0"/>
          </a:p>
          <a:p>
            <a:endParaRPr lang="en-C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If presenting at a national</a:t>
            </a:r>
            <a:r>
              <a:rPr lang="en-CA" baseline="0" dirty="0" smtClean="0"/>
              <a:t> course, provide the date that the country became a contracting party (or state if the country is not a party)</a:t>
            </a:r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086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68350"/>
            <a:ext cx="554355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Thank you!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169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488" y="1772816"/>
            <a:ext cx="9283032" cy="108012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488" y="3573016"/>
            <a:ext cx="9283032" cy="160858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noProof="0" dirty="0" smtClean="0"/>
              <a:t>Click to edit Master subtitle style</a:t>
            </a:r>
            <a:endParaRPr lang="en-CA" noProof="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180000"/>
            <a:ext cx="2717862" cy="80595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576" y="73943"/>
            <a:ext cx="200025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3"/>
          <p:cNvSpPr txBox="1">
            <a:spLocks noChangeAspect="1"/>
          </p:cNvSpPr>
          <p:nvPr userDrawn="1"/>
        </p:nvSpPr>
        <p:spPr>
          <a:xfrm>
            <a:off x="4320000" y="360000"/>
            <a:ext cx="5220000" cy="12003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CA" sz="1600" b="1" kern="1200" noProof="0" dirty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rPr>
              <a:t>Basic Professional Training Course on Nuclear Safety</a:t>
            </a:r>
          </a:p>
          <a:p>
            <a:pPr marL="0" algn="ctr" defTabSz="914400" rtl="0"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en-CA" sz="1400" b="0" kern="1200" noProof="0" dirty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rPr>
              <a:t>Ghana Nuclear Regulatory Authority</a:t>
            </a:r>
          </a:p>
          <a:p>
            <a:pPr marL="0" algn="ctr" defTabSz="914400" rtl="0"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en-CA" sz="1400" b="0" kern="1200" noProof="0" dirty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rPr>
              <a:t>Accra, Ghana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400" b="0" kern="1200" noProof="0" dirty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rPr>
              <a:t>7-18 May – 18-29 June 2018</a:t>
            </a:r>
          </a:p>
        </p:txBody>
      </p:sp>
    </p:spTree>
    <p:extLst>
      <p:ext uri="{BB962C8B-B14F-4D97-AF65-F5344CB8AC3E}">
        <p14:creationId xmlns:p14="http://schemas.microsoft.com/office/powerpoint/2010/main" val="3178934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 smtClean="0"/>
              <a:t>7-18 May – 18-29 June 2018</a:t>
            </a:r>
            <a:endParaRPr lang="en-CA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20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  <a:ln>
            <a:noFill/>
          </a:ln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50488" y="3573016"/>
            <a:ext cx="9283032" cy="160858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noProof="0" dirty="0" smtClean="0"/>
              <a:t>Click to edit Master subtitle style</a:t>
            </a:r>
            <a:endParaRPr lang="en-CA" noProof="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05" y="174778"/>
            <a:ext cx="2708831" cy="80595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78" y="315435"/>
            <a:ext cx="2177526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3"/>
          <p:cNvSpPr txBox="1">
            <a:spLocks noChangeAspect="1"/>
          </p:cNvSpPr>
          <p:nvPr userDrawn="1"/>
        </p:nvSpPr>
        <p:spPr>
          <a:xfrm>
            <a:off x="4320000" y="360000"/>
            <a:ext cx="5220000" cy="12003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CA" sz="1600" b="1" kern="1200" noProof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rPr>
              <a:t>Basic Professional Training Course on Nuclear Safety</a:t>
            </a:r>
          </a:p>
          <a:p>
            <a:pPr marL="0" algn="ctr" defTabSz="914400" rtl="0"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en-CA" sz="1400" b="0" kern="1200" noProof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rPr>
              <a:t>Ghana Nuclear Regulatory Authority</a:t>
            </a:r>
          </a:p>
          <a:p>
            <a:pPr marL="0" algn="ctr" defTabSz="914400" rtl="0"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en-CA" sz="1400" b="0" kern="1200" noProof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rPr>
              <a:t>Accra, Ghana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400" b="0" kern="1200" noProof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rPr>
              <a:t>7-18</a:t>
            </a:r>
            <a:r>
              <a:rPr lang="en-CA" sz="1400" b="0" kern="1200" baseline="0" noProof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rPr>
              <a:t> May</a:t>
            </a:r>
            <a:r>
              <a:rPr lang="en-CA" sz="1400" b="0" kern="1200" noProof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rPr>
              <a:t> – 18-29</a:t>
            </a:r>
            <a:r>
              <a:rPr lang="en-CA" sz="1400" b="0" kern="1200" baseline="0" noProof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rPr>
              <a:t> June</a:t>
            </a:r>
            <a:r>
              <a:rPr lang="en-CA" sz="1400" b="0" kern="1200" noProof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rPr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209180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0000" y="1259999"/>
            <a:ext cx="4680000" cy="52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000" y="1260000"/>
            <a:ext cx="4680000" cy="52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7-18 May – 18-29 June 2018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25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00" y="1260000"/>
            <a:ext cx="4680000" cy="54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000" y="1800000"/>
            <a:ext cx="4680000" cy="4680000"/>
          </a:xfrm>
        </p:spPr>
        <p:txBody>
          <a:bodyPr/>
          <a:lstStyle>
            <a:lvl1pPr marL="252000" indent="-252000">
              <a:defRPr sz="2800"/>
            </a:lvl1pPr>
            <a:lvl2pPr>
              <a:defRPr sz="2400"/>
            </a:lvl2pPr>
            <a:lvl3pPr>
              <a:defRPr sz="2000"/>
            </a:lvl3pPr>
            <a:lvl4pPr marL="1440000">
              <a:defRPr sz="2000"/>
            </a:lvl4pPr>
            <a:lvl5pPr marL="1728000"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40000" y="1260000"/>
            <a:ext cx="4680000" cy="54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40000" y="1800000"/>
            <a:ext cx="4680000" cy="4680000"/>
          </a:xfrm>
        </p:spPr>
        <p:txBody>
          <a:bodyPr/>
          <a:lstStyle>
            <a:lvl1pPr marL="360000" indent="-360000">
              <a:defRPr lang="en-US" sz="2800" kern="120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2400"/>
            </a:lvl2pPr>
            <a:lvl3pPr>
              <a:defRPr sz="2000"/>
            </a:lvl3pPr>
            <a:lvl4pPr marL="1440000">
              <a:defRPr sz="2000"/>
            </a:lvl4pPr>
            <a:lvl5pPr marL="1728000"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252000" lvl="0" indent="-252000" algn="l" defTabSz="900000" rtl="0" eaLnBrk="1" latinLnBrk="0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>
          <a:xfrm>
            <a:off x="6660000" y="6480000"/>
            <a:ext cx="2520000" cy="252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CA" dirty="0" smtClean="0"/>
              <a:t>7-18 May – 18-29 June 2018</a:t>
            </a:r>
            <a:endParaRPr lang="en-CA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CA" dirty="0" smtClean="0"/>
              <a:t>Regulatory control</a:t>
            </a:r>
            <a:endParaRPr lang="en-CA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714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6660000" y="6480000"/>
            <a:ext cx="2520000" cy="252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CA" noProof="0" dirty="0" smtClean="0"/>
              <a:t>7-18 May – 18-29 June 2018</a:t>
            </a:r>
            <a:endParaRPr lang="en-CA" noProof="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CA" dirty="0" smtClean="0"/>
              <a:t>Regulatory control</a:t>
            </a:r>
            <a:endParaRPr lang="en-CA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189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CA" noProof="0" dirty="0" smtClean="0"/>
              <a:t>7-18 May – 18-29 June 2018</a:t>
            </a:r>
            <a:endParaRPr lang="en-CA" noProof="0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50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 flipH="1" flipV="1">
            <a:off x="1" y="5301208"/>
            <a:ext cx="6903217" cy="1556792"/>
          </a:xfrm>
          <a:prstGeom prst="rect">
            <a:avLst/>
          </a:prstGeom>
          <a:gradFill flip="none" rotWithShape="1">
            <a:gsLst>
              <a:gs pos="48000">
                <a:schemeClr val="bg1"/>
              </a:gs>
              <a:gs pos="0">
                <a:schemeClr val="accent6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0"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2" y="0"/>
            <a:ext cx="9905999" cy="2132856"/>
          </a:xfrm>
          <a:prstGeom prst="rect">
            <a:avLst/>
          </a:prstGeom>
          <a:gradFill flip="none" rotWithShape="1">
            <a:gsLst>
              <a:gs pos="56000">
                <a:schemeClr val="bg1"/>
              </a:gs>
              <a:gs pos="0">
                <a:schemeClr val="accent6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0" rtlCol="0" anchor="ctr"/>
          <a:lstStyle/>
          <a:p>
            <a:pPr algn="ctr"/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660000" y="6480000"/>
            <a:ext cx="2520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0" tIns="3600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15-26 January - 19-30 March 2018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1800000" y="6480000"/>
            <a:ext cx="4860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0" tIns="3600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algn="l"/>
            <a:r>
              <a:rPr lang="en-US" dirty="0" smtClean="0"/>
              <a:t>Title of the presentation</a:t>
            </a:r>
            <a:endParaRPr lang="en-US" dirty="0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9180000" y="6480000"/>
            <a:ext cx="540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0" tIns="3600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9000000" cy="900000"/>
          </a:xfrm>
          <a:prstGeom prst="rect">
            <a:avLst/>
          </a:prstGeom>
        </p:spPr>
        <p:txBody>
          <a:bodyPr vert="horz" lIns="72000" tIns="36000" rIns="0" bIns="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00" y="1259999"/>
            <a:ext cx="9540000" cy="5220000"/>
          </a:xfrm>
          <a:prstGeom prst="rect">
            <a:avLst/>
          </a:prstGeom>
        </p:spPr>
        <p:txBody>
          <a:bodyPr vert="horz" lIns="72000" tIns="3600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200" y="180000"/>
            <a:ext cx="463362" cy="5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375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52" r:id="rId4"/>
    <p:sldLayoutId id="2147483653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60000" indent="-360000" algn="l" defTabSz="900000" rtl="0" eaLnBrk="1" latinLnBrk="0" hangingPunct="1">
        <a:spcBef>
          <a:spcPts val="600"/>
        </a:spcBef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1pPr>
      <a:lvl2pPr marL="720000" indent="-288000" algn="l" defTabSz="914400" rtl="0" eaLnBrk="1" latinLnBrk="0" hangingPunct="1">
        <a:spcBef>
          <a:spcPts val="600"/>
        </a:spcBef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2pPr>
      <a:lvl3pPr marL="1080000" indent="-216000" algn="l" defTabSz="914400" rtl="0" eaLnBrk="1" latinLnBrk="0" hangingPunct="1"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3pPr>
      <a:lvl4pPr marL="1584000" indent="-216000" algn="l" defTabSz="914400" rtl="0" eaLnBrk="1" latinLnBrk="0" hangingPunct="1">
        <a:spcBef>
          <a:spcPts val="600"/>
        </a:spcBef>
        <a:buFont typeface="Arial" panose="020B0604020202020204" pitchFamily="34" charset="0"/>
        <a:buChar char="–"/>
        <a:defRPr sz="24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4pPr>
      <a:lvl5pPr marL="1980000" indent="-216000" algn="l" defTabSz="914400" rtl="0" eaLnBrk="1" latinLnBrk="0" hangingPunct="1">
        <a:spcBef>
          <a:spcPts val="600"/>
        </a:spcBef>
        <a:buFont typeface="Arial" panose="020B0604020202020204" pitchFamily="34" charset="0"/>
        <a:buChar char="»"/>
        <a:defRPr sz="24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Regulatory control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C.A. (Chuck) McDermott, </a:t>
            </a:r>
            <a:r>
              <a:rPr lang="en-CA" dirty="0" err="1" smtClean="0"/>
              <a:t>P.Eng</a:t>
            </a:r>
            <a:r>
              <a:rPr lang="en-CA" dirty="0" smtClean="0"/>
              <a:t>.</a:t>
            </a:r>
          </a:p>
          <a:p>
            <a:r>
              <a:rPr lang="en-CA" dirty="0" smtClean="0"/>
              <a:t>Canada</a:t>
            </a:r>
          </a:p>
          <a:p>
            <a:r>
              <a:rPr lang="en-CA" dirty="0" err="1" smtClean="0"/>
              <a:t>C_A_McDermott@icloud.com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4407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 Overview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/>
              <a:t>R</a:t>
            </a:r>
            <a:r>
              <a:rPr lang="en-CA" altLang="en-US" sz="2800" dirty="0" smtClean="0"/>
              <a:t>egulatory </a:t>
            </a:r>
            <a:r>
              <a:rPr lang="en-CA" altLang="en-US" sz="2800" dirty="0" smtClean="0"/>
              <a:t>body acts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</a:rPr>
              <a:t>independently</a:t>
            </a:r>
            <a:r>
              <a:rPr lang="en-CA" altLang="en-US" sz="2800" dirty="0" smtClean="0"/>
              <a:t> of </a:t>
            </a:r>
            <a:r>
              <a:rPr lang="en-CA" altLang="en-US" sz="2800" dirty="0" smtClean="0"/>
              <a:t>authorized </a:t>
            </a:r>
            <a:r>
              <a:rPr lang="en-CA" altLang="en-US" sz="2800" dirty="0" smtClean="0"/>
              <a:t>party </a:t>
            </a:r>
            <a:r>
              <a:rPr lang="en-CA" altLang="en-US" sz="2800" dirty="0" smtClean="0"/>
              <a:t>in national </a:t>
            </a:r>
            <a:r>
              <a:rPr lang="en-CA" altLang="en-US" sz="2800" dirty="0" smtClean="0"/>
              <a:t>interest to ensure that </a:t>
            </a:r>
            <a:r>
              <a:rPr lang="en-CA" altLang="en-US" sz="2800" dirty="0" smtClean="0"/>
              <a:t>level </a:t>
            </a:r>
            <a:r>
              <a:rPr lang="en-CA" altLang="en-US" sz="2800" dirty="0" smtClean="0"/>
              <a:t>of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</a:rPr>
              <a:t>safety</a:t>
            </a:r>
            <a:r>
              <a:rPr lang="en-CA" altLang="en-US" sz="2800" dirty="0" smtClean="0"/>
              <a:t> is appropriate. 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 smtClean="0"/>
              <a:t>However, this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</a:rPr>
              <a:t>does not reduce</a:t>
            </a:r>
            <a:r>
              <a:rPr lang="en-CA" altLang="en-US" sz="2800" dirty="0" smtClean="0"/>
              <a:t> the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</a:rPr>
              <a:t>responsibility of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</a:rPr>
              <a:t>authorized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</a:rPr>
              <a:t>party</a:t>
            </a:r>
            <a:r>
              <a:rPr lang="en-CA" altLang="en-US" sz="2800" dirty="0" smtClean="0"/>
              <a:t> to ensure that its activities are safe.</a:t>
            </a:r>
            <a:endParaRPr lang="en-CA" alt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231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NPPs already authorized in another State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RB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must still perform</a:t>
            </a:r>
            <a:r>
              <a:rPr lang="en-CA" sz="2800" dirty="0" smtClean="0"/>
              <a:t> </a:t>
            </a:r>
            <a:r>
              <a:rPr lang="en-CA" sz="2800" dirty="0"/>
              <a:t>independent review and </a:t>
            </a:r>
            <a:r>
              <a:rPr lang="en-CA" sz="2800" dirty="0" smtClean="0"/>
              <a:t>assessment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RB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may take into account</a:t>
            </a:r>
            <a:r>
              <a:rPr lang="en-CA" sz="2800" dirty="0"/>
              <a:t> </a:t>
            </a:r>
            <a:r>
              <a:rPr lang="en-CA" sz="2800" dirty="0" smtClean="0"/>
              <a:t>other State’s RB </a:t>
            </a:r>
            <a:r>
              <a:rPr lang="en-CA" sz="2800" dirty="0"/>
              <a:t>review and </a:t>
            </a:r>
            <a:r>
              <a:rPr lang="en-CA" sz="2800" dirty="0" smtClean="0"/>
              <a:t>assessment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RB should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establish close contact</a:t>
            </a:r>
            <a:r>
              <a:rPr lang="en-CA" sz="2800" dirty="0" smtClean="0"/>
              <a:t> with other State’s RB to </a:t>
            </a:r>
            <a:r>
              <a:rPr lang="en-CA" sz="2800" dirty="0"/>
              <a:t>facilitate </a:t>
            </a:r>
            <a:r>
              <a:rPr lang="en-CA" sz="2800" dirty="0" smtClean="0"/>
              <a:t>review </a:t>
            </a:r>
            <a:r>
              <a:rPr lang="en-CA" sz="2800" dirty="0"/>
              <a:t>and </a:t>
            </a:r>
            <a:r>
              <a:rPr lang="en-CA" sz="2800" dirty="0" smtClean="0"/>
              <a:t>assessment 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93144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Audit calculations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RB may perform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limited number</a:t>
            </a:r>
            <a:r>
              <a:rPr lang="en-CA" sz="2800" dirty="0"/>
              <a:t> of audit </a:t>
            </a:r>
            <a:r>
              <a:rPr lang="en-CA" sz="2800" dirty="0" smtClean="0"/>
              <a:t>calculations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 smtClean="0"/>
              <a:t>Reasons include:</a:t>
            </a:r>
            <a:endParaRPr lang="en-US" sz="28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Identifying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weaknesses</a:t>
            </a:r>
            <a:r>
              <a:rPr lang="en-CA" sz="2400" dirty="0"/>
              <a:t>, if any, </a:t>
            </a:r>
            <a:r>
              <a:rPr lang="en-CA" sz="2400" dirty="0" smtClean="0"/>
              <a:t>in </a:t>
            </a:r>
            <a:r>
              <a:rPr lang="en-CA" sz="2400" dirty="0"/>
              <a:t>safety </a:t>
            </a:r>
            <a:r>
              <a:rPr lang="en-CA" sz="2400" dirty="0" smtClean="0"/>
              <a:t>case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Estimating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safety margins</a:t>
            </a:r>
            <a:r>
              <a:rPr lang="en-CA" sz="2400" dirty="0"/>
              <a:t> or </a:t>
            </a:r>
            <a:r>
              <a:rPr lang="en-CA" sz="2400" dirty="0" smtClean="0"/>
              <a:t>degree </a:t>
            </a:r>
            <a:r>
              <a:rPr lang="en-CA" sz="2400" dirty="0"/>
              <a:t>of </a:t>
            </a:r>
            <a:r>
              <a:rPr lang="en-CA" sz="2400" dirty="0" smtClean="0"/>
              <a:t>conservatism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Performing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sensitivity</a:t>
            </a:r>
            <a:r>
              <a:rPr lang="en-CA" sz="2400" dirty="0"/>
              <a:t> analyses and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uncertainty</a:t>
            </a:r>
            <a:r>
              <a:rPr lang="en-CA" sz="2400" dirty="0"/>
              <a:t> </a:t>
            </a:r>
            <a:r>
              <a:rPr lang="en-CA" sz="2400" dirty="0" smtClean="0"/>
              <a:t>analyses </a:t>
            </a:r>
            <a:r>
              <a:rPr lang="en-CA" sz="2400" dirty="0"/>
              <a:t>to verify </a:t>
            </a:r>
            <a:r>
              <a:rPr lang="en-CA" sz="2400" dirty="0" smtClean="0"/>
              <a:t>applicant’s </a:t>
            </a:r>
            <a:r>
              <a:rPr lang="en-CA" sz="2400" dirty="0"/>
              <a:t>designation </a:t>
            </a:r>
            <a:r>
              <a:rPr lang="en-CA" sz="2400" dirty="0" smtClean="0"/>
              <a:t>of </a:t>
            </a:r>
            <a:r>
              <a:rPr lang="en-CA" sz="2400" dirty="0"/>
              <a:t>risk significance of various </a:t>
            </a:r>
            <a:r>
              <a:rPr lang="en-CA" sz="2400" dirty="0" smtClean="0"/>
              <a:t>SSCs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Verifying </a:t>
            </a:r>
            <a:r>
              <a:rPr lang="en-CA" sz="2400" dirty="0"/>
              <a:t>that </a:t>
            </a:r>
            <a:r>
              <a:rPr lang="en-CA" sz="2400" dirty="0" smtClean="0"/>
              <a:t>safety </a:t>
            </a:r>
            <a:r>
              <a:rPr lang="en-CA" sz="2400" dirty="0"/>
              <a:t>assessment </a:t>
            </a:r>
            <a:r>
              <a:rPr lang="en-CA" sz="2400" dirty="0" smtClean="0"/>
              <a:t>is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consistent</a:t>
            </a:r>
            <a:r>
              <a:rPr lang="en-CA" sz="2400" dirty="0"/>
              <a:t> with current </a:t>
            </a:r>
            <a:r>
              <a:rPr lang="en-CA" sz="2400" dirty="0" smtClean="0"/>
              <a:t>data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Gaining </a:t>
            </a:r>
            <a:r>
              <a:rPr lang="en-CA" sz="2400" dirty="0"/>
              <a:t>further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confidence</a:t>
            </a:r>
            <a:r>
              <a:rPr lang="en-CA" sz="2400" dirty="0"/>
              <a:t> in its own decision-making </a:t>
            </a:r>
            <a:r>
              <a:rPr lang="en-CA" sz="2400" dirty="0" smtClean="0"/>
              <a:t>process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400" dirty="0" smtClean="0"/>
              <a:t>Developing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in-house capacity</a:t>
            </a:r>
            <a:endParaRPr lang="en-US" sz="2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Not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cost effective nor appropriate</a:t>
            </a:r>
            <a:r>
              <a:rPr lang="en-CA" sz="2800" dirty="0" smtClean="0"/>
              <a:t> for RB to redo entire set of calculations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80152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Defence in depth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A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combination</a:t>
            </a:r>
            <a:r>
              <a:rPr lang="en-CA" sz="2800" dirty="0" smtClean="0"/>
              <a:t> </a:t>
            </a:r>
            <a:r>
              <a:rPr lang="en-CA" sz="2800" dirty="0"/>
              <a:t>of a number of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consecutive</a:t>
            </a:r>
            <a:r>
              <a:rPr lang="en-CA" sz="2800" dirty="0"/>
              <a:t> and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independent</a:t>
            </a:r>
            <a:r>
              <a:rPr lang="en-CA" sz="2800" dirty="0"/>
              <a:t> levels of protection that would have to fail before harmful effects could be caused to people or to the environment</a:t>
            </a:r>
            <a:r>
              <a:rPr lang="en-CA" sz="2800" dirty="0" smtClean="0"/>
              <a:t>.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O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bjectives</a:t>
            </a:r>
            <a:r>
              <a:rPr lang="en-CA" sz="2800" dirty="0" smtClean="0"/>
              <a:t> </a:t>
            </a:r>
            <a:r>
              <a:rPr lang="en-CA" sz="2800" dirty="0"/>
              <a:t>of defence in </a:t>
            </a:r>
            <a:r>
              <a:rPr lang="en-CA" sz="2800" dirty="0" smtClean="0"/>
              <a:t>depth: </a:t>
            </a:r>
            <a:endParaRPr lang="en-US" sz="28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to </a:t>
            </a:r>
            <a:r>
              <a:rPr lang="en-CA" sz="2400" dirty="0"/>
              <a:t>compensate for potential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human and component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failures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to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maintain effectiveness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of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barriers</a:t>
            </a:r>
            <a:r>
              <a:rPr lang="en-CA" sz="2400" dirty="0" smtClean="0"/>
              <a:t> </a:t>
            </a:r>
            <a:r>
              <a:rPr lang="en-CA" sz="2400" dirty="0"/>
              <a:t>by averting damage to </a:t>
            </a:r>
            <a:r>
              <a:rPr lang="en-CA" sz="2400" dirty="0" smtClean="0"/>
              <a:t>NPP </a:t>
            </a:r>
            <a:r>
              <a:rPr lang="en-CA" sz="2400" dirty="0"/>
              <a:t>and to </a:t>
            </a:r>
            <a:r>
              <a:rPr lang="en-CA" sz="2400" dirty="0" smtClean="0"/>
              <a:t>barriers themselves</a:t>
            </a:r>
            <a:endParaRPr lang="en-CA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400" dirty="0" smtClean="0"/>
              <a:t>to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protect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public, workers and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environment</a:t>
            </a:r>
            <a:r>
              <a:rPr lang="en-CA" sz="2400" dirty="0"/>
              <a:t> from harm </a:t>
            </a:r>
            <a:r>
              <a:rPr lang="en-CA" sz="2400" dirty="0" smtClean="0"/>
              <a:t>if barriers are not fully effective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4270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Defence in depth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 smtClean="0"/>
              <a:t>Five </a:t>
            </a:r>
            <a:r>
              <a:rPr lang="en-CA" sz="2800" dirty="0"/>
              <a:t>levels of defence in depth</a:t>
            </a:r>
            <a:r>
              <a:rPr lang="en-CA" sz="2800" dirty="0" smtClean="0"/>
              <a:t>:</a:t>
            </a:r>
            <a:endParaRPr lang="en-US" sz="2800" dirty="0"/>
          </a:p>
          <a:p>
            <a:pPr marL="719138" lvl="1" indent="-287338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1866900" algn="l"/>
              </a:tabLst>
            </a:pPr>
            <a:r>
              <a:rPr lang="en-CA" sz="2400" dirty="0" smtClean="0"/>
              <a:t>Level 1:	Prevention </a:t>
            </a:r>
            <a:r>
              <a:rPr lang="en-CA" sz="2400" dirty="0"/>
              <a:t>of abnormal operation and </a:t>
            </a:r>
            <a:r>
              <a:rPr lang="en-CA" sz="2400" dirty="0" smtClean="0"/>
              <a:t>failures</a:t>
            </a:r>
          </a:p>
          <a:p>
            <a:pPr marL="719138" lvl="1" indent="-287338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1866900" algn="l"/>
              </a:tabLst>
            </a:pPr>
            <a:r>
              <a:rPr lang="en-CA" sz="2400" dirty="0" smtClean="0"/>
              <a:t>Level 2:	Control </a:t>
            </a:r>
            <a:r>
              <a:rPr lang="en-CA" sz="2400" dirty="0"/>
              <a:t>of abnormal operation and detection of </a:t>
            </a:r>
            <a:r>
              <a:rPr lang="en-CA" sz="2400" dirty="0" smtClean="0"/>
              <a:t>failures</a:t>
            </a:r>
            <a:endParaRPr lang="en-US" sz="2400" dirty="0"/>
          </a:p>
          <a:p>
            <a:pPr marL="719138" lvl="1" indent="-287338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1866900" algn="l"/>
              </a:tabLst>
            </a:pPr>
            <a:r>
              <a:rPr lang="en-CA" sz="2400" dirty="0" smtClean="0"/>
              <a:t>Level 3:	Control </a:t>
            </a:r>
            <a:r>
              <a:rPr lang="en-CA" sz="2400" dirty="0"/>
              <a:t>of accidents within the design </a:t>
            </a:r>
            <a:r>
              <a:rPr lang="en-CA" sz="2400" dirty="0" smtClean="0"/>
              <a:t>basis</a:t>
            </a:r>
            <a:endParaRPr lang="en-US" sz="2400" dirty="0"/>
          </a:p>
          <a:p>
            <a:pPr marL="719138" lvl="1" indent="-287338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1866900" algn="l"/>
              </a:tabLst>
            </a:pPr>
            <a:r>
              <a:rPr lang="en-CA" sz="2400" dirty="0" smtClean="0"/>
              <a:t>Level 4:	Control </a:t>
            </a:r>
            <a:r>
              <a:rPr lang="en-CA" sz="2400" dirty="0"/>
              <a:t>of severe conditions, including prevention of </a:t>
            </a:r>
            <a:r>
              <a:rPr lang="en-CA" sz="2400" dirty="0" smtClean="0"/>
              <a:t>accident</a:t>
            </a:r>
            <a:br>
              <a:rPr lang="en-CA" sz="2400" dirty="0" smtClean="0"/>
            </a:br>
            <a:r>
              <a:rPr lang="en-CA" sz="2400" dirty="0" smtClean="0"/>
              <a:t>	progression </a:t>
            </a:r>
            <a:r>
              <a:rPr lang="en-CA" sz="2400" dirty="0"/>
              <a:t>and mitigation of the consequences of a </a:t>
            </a:r>
            <a:r>
              <a:rPr lang="en-CA" sz="2400" dirty="0" smtClean="0"/>
              <a:t>severe</a:t>
            </a:r>
            <a:br>
              <a:rPr lang="en-CA" sz="2400" dirty="0" smtClean="0"/>
            </a:br>
            <a:r>
              <a:rPr lang="en-CA" sz="2400" dirty="0" smtClean="0"/>
              <a:t>	accident</a:t>
            </a:r>
            <a:endParaRPr lang="en-US" sz="2400" dirty="0"/>
          </a:p>
          <a:p>
            <a:pPr marL="719138" lvl="1" indent="-287338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tabLst>
                <a:tab pos="1866900" algn="l"/>
              </a:tabLst>
            </a:pPr>
            <a:r>
              <a:rPr lang="en-CA" sz="2400" dirty="0" smtClean="0"/>
              <a:t>Level 5:	Mitigation </a:t>
            </a:r>
            <a:r>
              <a:rPr lang="en-CA" sz="2400" dirty="0"/>
              <a:t>of the radiological consequences of </a:t>
            </a:r>
            <a:r>
              <a:rPr lang="en-CA" sz="2400" dirty="0" smtClean="0"/>
              <a:t>significant</a:t>
            </a:r>
            <a:br>
              <a:rPr lang="en-CA" sz="2400" dirty="0" smtClean="0"/>
            </a:br>
            <a:r>
              <a:rPr lang="en-CA" sz="2400" dirty="0" smtClean="0"/>
              <a:t>	external </a:t>
            </a:r>
            <a:r>
              <a:rPr lang="en-CA" sz="2400" dirty="0"/>
              <a:t>releases of radioactive </a:t>
            </a:r>
            <a:r>
              <a:rPr lang="en-CA" sz="2400" dirty="0" smtClean="0"/>
              <a:t>material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6968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Inspection</a:t>
            </a:r>
          </a:p>
        </p:txBody>
      </p:sp>
    </p:spTree>
    <p:extLst>
      <p:ext uri="{BB962C8B-B14F-4D97-AF65-F5344CB8AC3E}">
        <p14:creationId xmlns:p14="http://schemas.microsoft.com/office/powerpoint/2010/main" val="93901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Learning objectives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Identify </a:t>
            </a: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the IAEA guidance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on </a:t>
            </a: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inspections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Describe the types of inspections that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RB </a:t>
            </a: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should perform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Describe the general steps in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preparing for </a:t>
            </a: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an inspection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Describe the basic elements of an inspector training and qualification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programme</a:t>
            </a:r>
            <a:endParaRPr lang="en-GB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17972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IAEA guidance on inspection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GSR Part 1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includes three requirements on inspection: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Requirement 27: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The RB shall carry out inspections of facilities and activities to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verify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that the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authorized party is in compliance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with the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regulatory requirements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and with the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conditions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specified in the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authorization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Requirement 28: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Inspections of facilities and activities shall include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programmed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inspections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and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reactive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inspections, both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announced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and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unannounced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7668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IAEA guidance on inspection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Requirement 29: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Inspections of facilities and activities shall be commensurate with the radiation risks associated with the facility or activity, in accordance with a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graded approach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54844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General aspects of inspection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2800" dirty="0"/>
              <a:t>The primary purpose of regulatory inspections is to </a:t>
            </a:r>
            <a:r>
              <a:rPr lang="en-GB" sz="2800" b="1" dirty="0">
                <a:solidFill>
                  <a:schemeClr val="tx1">
                    <a:lumMod val="75000"/>
                  </a:schemeClr>
                </a:solidFill>
              </a:rPr>
              <a:t>independently</a:t>
            </a:r>
            <a:r>
              <a:rPr lang="en-GB" sz="2800" dirty="0"/>
              <a:t> provide a </a:t>
            </a:r>
            <a:r>
              <a:rPr lang="en-GB" sz="2800" b="1" dirty="0">
                <a:solidFill>
                  <a:schemeClr val="tx1">
                    <a:lumMod val="75000"/>
                  </a:schemeClr>
                </a:solidFill>
              </a:rPr>
              <a:t>high level of assurance</a:t>
            </a:r>
            <a:r>
              <a:rPr lang="en-GB" sz="2800" dirty="0"/>
              <a:t> that </a:t>
            </a:r>
            <a:r>
              <a:rPr lang="en-GB" sz="2800" dirty="0" smtClean="0"/>
              <a:t>activities performed at </a:t>
            </a:r>
            <a:r>
              <a:rPr lang="en-GB" sz="2800" dirty="0"/>
              <a:t>the </a:t>
            </a:r>
            <a:r>
              <a:rPr lang="en-GB" sz="2800" dirty="0" smtClean="0"/>
              <a:t>NPP comply with </a:t>
            </a:r>
            <a:r>
              <a:rPr lang="en-GB" sz="2800" dirty="0"/>
              <a:t>regulations and conditions of authorization.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Inspection by the RB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must not diminish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the prime responsibility for safety of the authorized party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I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nspection by the RB is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not a substitute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for control, supervision and verification activities by the authorized party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Inspection is unlike other regulatory activities in that it is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not conducted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at the RB’s offices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5207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Graded approach to inspection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2800" dirty="0" smtClean="0"/>
              <a:t>The RB inspection programme will only inspect a </a:t>
            </a:r>
            <a:r>
              <a:rPr lang="en-GB" sz="2800" b="1" dirty="0" smtClean="0">
                <a:solidFill>
                  <a:schemeClr val="tx1">
                    <a:lumMod val="75000"/>
                  </a:schemeClr>
                </a:solidFill>
              </a:rPr>
              <a:t>small sample</a:t>
            </a:r>
            <a:r>
              <a:rPr lang="en-GB" sz="2800" dirty="0" smtClean="0"/>
              <a:t> </a:t>
            </a:r>
            <a:r>
              <a:rPr lang="en-GB" sz="2800" dirty="0"/>
              <a:t>of the authorized body’s </a:t>
            </a:r>
            <a:r>
              <a:rPr lang="en-GB" sz="2800" dirty="0" smtClean="0"/>
              <a:t>activities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2800" dirty="0" smtClean="0"/>
              <a:t>The RB should use a graded approach to </a:t>
            </a:r>
            <a:r>
              <a:rPr lang="en-GB" sz="2800" b="1" dirty="0" smtClean="0">
                <a:solidFill>
                  <a:schemeClr val="tx1">
                    <a:lumMod val="75000"/>
                  </a:schemeClr>
                </a:solidFill>
              </a:rPr>
              <a:t>select</a:t>
            </a:r>
            <a:r>
              <a:rPr lang="en-GB" sz="2800" dirty="0" smtClean="0"/>
              <a:t> those authorized party programmes, activities and facilities that are </a:t>
            </a:r>
            <a:r>
              <a:rPr lang="en-GB" sz="2800" b="1" dirty="0" smtClean="0">
                <a:solidFill>
                  <a:schemeClr val="tx1">
                    <a:lumMod val="75000"/>
                  </a:schemeClr>
                </a:solidFill>
              </a:rPr>
              <a:t>risk significant</a:t>
            </a:r>
            <a:r>
              <a:rPr lang="en-GB" sz="2800" dirty="0" smtClean="0"/>
              <a:t> for inspection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2800" dirty="0" smtClean="0"/>
              <a:t>The RB can use </a:t>
            </a:r>
            <a:r>
              <a:rPr lang="en-GB" sz="2800" b="1" dirty="0" smtClean="0">
                <a:solidFill>
                  <a:schemeClr val="tx1">
                    <a:lumMod val="75000"/>
                  </a:schemeClr>
                </a:solidFill>
              </a:rPr>
              <a:t>insights</a:t>
            </a:r>
            <a:r>
              <a:rPr lang="en-GB" sz="2800" dirty="0" smtClean="0"/>
              <a:t> from its </a:t>
            </a:r>
            <a:r>
              <a:rPr lang="en-GB" sz="2800" b="1" dirty="0" smtClean="0">
                <a:solidFill>
                  <a:schemeClr val="tx1">
                    <a:lumMod val="75000"/>
                  </a:schemeClr>
                </a:solidFill>
              </a:rPr>
              <a:t>review and assessment</a:t>
            </a:r>
            <a:r>
              <a:rPr lang="en-GB" sz="2800" dirty="0" smtClean="0"/>
              <a:t> activities to determine the risk significance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603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Main functions of a regulatory body (RB)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Establishing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requirements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;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Issuing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authorizations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; 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Reviewing and assessing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submissions from applicants and authorized parties;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Inspecting</a:t>
            </a:r>
            <a:r>
              <a:rPr lang="en-CA" altLang="en-US" sz="2800" b="1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facilities and activities;</a:t>
            </a:r>
          </a:p>
          <a:p>
            <a:pPr marL="359138" indent="-358775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Enforcing compliance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; and,</a:t>
            </a:r>
          </a:p>
          <a:p>
            <a:pPr marL="359138" indent="-358775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Communicating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with interested parties</a:t>
            </a:r>
            <a:r>
              <a:rPr lang="en-CA" altLang="en-US" sz="2800" dirty="0" smtClean="0"/>
              <a:t>.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8034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Types of inspections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Inspections can be classified in three ways: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defRPr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Programmed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or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reactive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defRPr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Announced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or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unannounced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defRPr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Individual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inspector or </a:t>
            </a:r>
            <a:r>
              <a:rPr lang="en-CA" altLang="en-US" sz="24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team</a:t>
            </a: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inspection</a:t>
            </a:r>
            <a:endParaRPr lang="en-CA" altLang="en-US" sz="24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2394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Programmed inspections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need for and scope of these inspections is determined as part of the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RB’s planning cycle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inspection programme should include a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sample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of many different activities and structures, systems and components (SSCs) in the NPP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Some authorized party activities, programmes or SSCs will be inspected more than once a year, while others may only be inspected annually, every two years, every five years or once in an authorization period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66732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Reactive inspections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Inspections that are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not identified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during the RB planning cycle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Usually the result of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operating experience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or an abnormal occurrence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Requires the RB to have some flexibility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Although the scope of reactive inspections cannot be known during the planning cycle, the RB should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allocate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some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resources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(inspector, financial, time) for reactive inspections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authorized party must investigate all abnormal occurrences, regardless of whether the RB is conducting a reactive inspection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5268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Announced inspections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000" y="1259999"/>
            <a:ext cx="9540000" cy="52200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RB gives the authorized party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notice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of the inspection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inspector can obtain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required documentation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in advance.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inspector can schedule the inspection to ensure that: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ctivities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the inspector needs to see will take place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Equipment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the inspector needs to see is available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ersonnel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the inspector needs to interview are available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However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The authorized party has the opportunity to correct deficiencies or non-compliances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The inspector may not get an accurate view of typical authorized party behaviour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15521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Unannounced inspections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000" y="1259999"/>
            <a:ext cx="9540000" cy="52200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An unannounced inspection allows the inspector to see the facility or activity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as is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. The authorized party does not have time to correct deficiencies or non-compliances.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For RBs with resident inspectors, most of the resident inspector inspections can be unannounced.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However: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K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ey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personnel</a:t>
            </a:r>
            <a:r>
              <a:rPr lang="en-CA" altLang="en-US" sz="2400" b="1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may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not be available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The part of the facility that the inspector wants to inspect may not be accessible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The authorized party may not be performing the activity that the inspector wants to inspect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48441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Preparation for an inspection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Regardless of the type of inspection, preparation is essential.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 all cases, preparation should include: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Confirmation of the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scope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of the inspection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Review of the applicable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regulations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or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conditions of authorization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Review of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previous inspection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reports and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enforcement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actions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Review of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correspondence</a:t>
            </a:r>
            <a:r>
              <a:rPr lang="en-CA" altLang="en-US" sz="2400" b="1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between the RB and the authorized party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Review of authorized party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documentation</a:t>
            </a:r>
            <a:endParaRPr lang="en-CA" altLang="en-US" sz="24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7667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Data gathering techniques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Review of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documents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bservation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of SSC or activity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Interviews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Tests and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measurements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54115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Review of documents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 many cases, this can (and should) be done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before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arriving at the NPP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Some examples include: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Authorized party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inspection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reports</a:t>
            </a:r>
            <a:endParaRPr lang="en-CA" altLang="en-US" sz="2400" b="1" dirty="0" smtClean="0">
              <a:solidFill>
                <a:schemeClr val="tx1">
                  <a:lumMod val="7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perating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logs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Modification and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maintenance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records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Training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records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Radiation survey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results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Procedures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96339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Direct observation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reliable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method for inspection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Things to observe: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Equipment condition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(serviceability, availability, leaks, valve line-up, etc.)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System parameters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(temperatures, pressures, levels, flows, etc.)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Activities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(shift turnover, safety system testing, operator routines, maintenance activities, construction activities, emergency drills, etc.)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For equipment, take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pictures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if possible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Do not touch, do not interfere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Introduce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yourself when observing activities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7915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Interviews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Useful for obtaining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background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information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Interview a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cross-section of staff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(operators, mechanics, technicians, supervisors, specialists, managers)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Prepare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questions in advance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Open-ended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(questions that start with “please describe” “please explain”)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Interview in a location that will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put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person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at ease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(private but close to their workplace)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Listen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and do not interrupt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Think about how you will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validate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what you were told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536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Legislative framework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8666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Tests and measurements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Limited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opportunities in operating NPPs: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Radiation surveys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Environmental sampling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For construction, if the authorized party is taking samples of concrete or metals, you could ask for a sample and subject it to independent testing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Never touch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anything without explicit authorized party approval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ever remove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anything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from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NPP without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telling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authorized party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44457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Inspector behaviour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For the vast majority of authorized party staff,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inspectors are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the only interaction with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the RB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Know, understand and follow all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RB processes and procedures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regarding inspection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Be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prepared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Be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professional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at all times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Treat authorized party staff with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respect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03301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Inspector behaviour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Follow all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authorized party rules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unless they conflict with RB rules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Recognize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that authorized party staff will have more knowledge and skill in NPP construction or operation than you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Adopt a “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no surprises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” approach: let someone know if you see something wrong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Take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notes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Do not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act as a consultant for the authorized party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23526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Inspection reports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RB should establish a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standard format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for inspection reports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inspection report should be completed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as soon as possible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following the completion of the inspection.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 many cases, the inspector may be able to provide a copy of the inspection report at the close of the inspection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Inspection reports should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feedback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into the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regulatory process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35156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Training and qualification of inspectors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Training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and qualification of inspectors requires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substantial effort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from the RB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N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ot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possible to obtain an “inspector’s designation” from a university, college or other organization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 addition to technical training on NPPs, inspectors need training in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inspection techniques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communication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skills,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legal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aspects, etc.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On-the-job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training, under the supervision of an experienced inspector, is a common training method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Experience shows that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training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and qualification of an inspector will take between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18 and 24 months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5185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Exercise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 two months time, the authorized party will begin pouring the base mat for the reactor building at your new NPP.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You have just been assigned responsibility for leading a team of four conducting an inspection of this activity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 groups of 4, complete the following: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Describe the major activities you will do to prepare for the inspection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Describe the expertise that the team should have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Describe where will you find the regulatory requirements for the inspection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38050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Enforcement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1715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Learning objectives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Identify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IAEA </a:t>
            </a: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guidance on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enforcement</a:t>
            </a:r>
            <a:endParaRPr lang="en-GB" altLang="en-US" sz="28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Describe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enforcement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options for a RB</a:t>
            </a:r>
            <a:endParaRPr lang="en-GB" altLang="en-US" sz="28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Describe the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factors a RB should consider regarding enforcement</a:t>
            </a:r>
            <a:endParaRPr lang="en-GB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41169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IAEA guidance on enforcement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GSR Part 1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includes two requirements on enforcement: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Requirement 30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The RB shall establish and implement an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enforcement policy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within the legal framework for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responding to non-compliances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by authorized parties with regulatory requirements or with any conditions specified in the authorization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Requirement 31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In the event that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risks are identified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, including risks unforeseen in the authorization process, the RB shall require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corrective actions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to be taken by authorized parties</a:t>
            </a:r>
            <a:endParaRPr lang="en-CA" altLang="en-US" sz="24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0685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Enforcement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RB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must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have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authority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to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enforce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regulatory requirements.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2800" dirty="0"/>
              <a:t>G</a:t>
            </a:r>
            <a:r>
              <a:rPr lang="en-GB" sz="2800" dirty="0" smtClean="0"/>
              <a:t>oal </a:t>
            </a:r>
            <a:r>
              <a:rPr lang="en-GB" sz="2800" dirty="0" smtClean="0"/>
              <a:t>of any enforcement action is to </a:t>
            </a:r>
            <a:r>
              <a:rPr lang="en-GB" sz="2800" b="1" dirty="0" smtClean="0">
                <a:solidFill>
                  <a:schemeClr val="tx1">
                    <a:lumMod val="75000"/>
                  </a:schemeClr>
                </a:solidFill>
              </a:rPr>
              <a:t>return</a:t>
            </a:r>
            <a:r>
              <a:rPr lang="en-GB" sz="2800" dirty="0" smtClean="0"/>
              <a:t> the authorized party to </a:t>
            </a:r>
            <a:r>
              <a:rPr lang="en-GB" sz="2800" b="1" dirty="0" smtClean="0">
                <a:solidFill>
                  <a:schemeClr val="tx1">
                    <a:lumMod val="75000"/>
                  </a:schemeClr>
                </a:solidFill>
              </a:rPr>
              <a:t>compliance</a:t>
            </a:r>
            <a:r>
              <a:rPr lang="en-GB" sz="2800" dirty="0" smtClean="0"/>
              <a:t>.</a:t>
            </a:r>
            <a:endParaRPr lang="en-GB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 fulfilling its statutory obligations, the RB must ensure that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corrective actions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are taken if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unsafe</a:t>
            </a:r>
            <a:r>
              <a:rPr lang="en-CA" altLang="en-US" sz="2800" b="1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or potentially unsafe conditions are detected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.</a:t>
            </a:r>
            <a:endParaRPr lang="en-CA" altLang="en-US" sz="2800" dirty="0" smtClean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626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Learning objectives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Describe the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legislative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framework that is necessary for regulatory control to be effective.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Describe a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possible legal structure of a comprehensive nuclear law.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61406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Enforcement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Enforcement actions must: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Respond to the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non-compliance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; and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−"/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Be commensurate with the seriousness of the non-compliance.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Thus, there is a range of different enforcement actions, from written warnings to penalties and, ultimately,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withdrawal of an authorization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 all cases, the authorized party is required to: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  <a:defRPr/>
            </a:pPr>
            <a:r>
              <a:rPr lang="en-CA" altLang="en-US" sz="2400" dirty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emedy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the non-compliance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  <a:defRPr/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P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erform an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investigation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, and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−"/>
              <a:defRPr/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T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ake all necessary measures to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prevent recurrence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.</a:t>
            </a:r>
            <a:endParaRPr lang="en-CA" altLang="en-US" sz="24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52072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Factors to be considered for enforcement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safety significance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of the deficiency;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complexity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of the corrective action needed;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seriousness</a:t>
            </a:r>
            <a:r>
              <a:rPr lang="en-CA" altLang="en-US" sz="2800" b="1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of the violation;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Whether it was a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repeat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violation;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Whether it was a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wilful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violation;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</a:pPr>
            <a:r>
              <a:rPr lang="en-CA" altLang="en-US" sz="28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W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ho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noted and reported the non-conformance;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past performance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of the authorized party; and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need for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consistency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in the treatment of authorized parties.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523646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Written warnings or directives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most common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form of enforcement action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 the case of NPPs,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usually sufficient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to remedy the safety issue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Should identify: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T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he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nature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basis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of the violation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The period of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time permitted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for taking remedial action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Any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compensatory measures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to be taken (if any) until remedial action is complete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4858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Orders to curtail specific activities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If there is: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Evidence of a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deterioration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in the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level of safety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; or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In the event of serious violations which in the judgement of the RB pose an imminent radiological hazard to workers, the public or the environment,</a:t>
            </a:r>
          </a:p>
          <a:p>
            <a:pPr marL="360363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None/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RB must require the authorized party to: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Curtail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activities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; and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To take any further action necessary to restore an adequate level of safety.</a:t>
            </a:r>
            <a:endParaRPr lang="en-CA" altLang="en-US" sz="24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50735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Modifying, suspending or revoking an authorization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For NPPs,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modifying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the authorization (usually by requiring the reactor to be and remain shutdown) is preferable: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Keeps authorized party under regulatory control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All conditions of authorization remain in effect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U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sed in the event of a continuing or serious non-compliance that poses an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immediate threat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to the health and safety of persons or the environment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65926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Penalties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RB should have the authority to: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Impose or recommend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penalties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, for example,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fines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on the authorized party; and/or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Institute or recommend prosecution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through the State legal system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use of penalties is usually reserved for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serious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or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repeated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violations, or for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wilful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non-compliance.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51932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Appeal of enforcement actions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uthorized party should be able seek a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review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of 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enforcement action,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either through: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An independent judicial body; or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 government appeals process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  <a:defRPr/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uthorized party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must comply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with enforcement action while review is underway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46063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Inspectors and enforcement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uthority of inspectors to take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on-the-spot 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enforcement action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varies from State to State.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Where an individual inspector does not have authority to take on-the-spot action,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measures must be in place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to ensure that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timely action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will be taken.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For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NPPs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, situations that require inspectors to take immediate on-the-spot enforcement action are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rare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75302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Enforcement process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 most cases, implementing corrective actions will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take time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. Time allowed, and whether compensatory measures should be put in place in the meantime, will depend on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increase to risk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posed by deficiency.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Once authorized party has completed corrective actions, RB should consider conducting a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follow-up inspection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to confirm that corrective actions are effective.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RB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should keep </a:t>
            </a:r>
            <a:r>
              <a:rPr lang="en-CA" altLang="en-US" sz="28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records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 of decisions relating to enforcement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actions.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555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Exercise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For the situations on the following two slides: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D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etermine whether there is a non-compliance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For the non-compliances: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rank them from most to least serious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Determine the appropriate enforcement action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55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Legislative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framework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Achieving and maintaining a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high level of safety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in nuclear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power plants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(NPPs) depends on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sound legislative framework</a:t>
            </a:r>
            <a:endParaRPr lang="en-CA" altLang="en-US" sz="2800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L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egislative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framework describes how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State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will control the use of nuclear energy and provide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necessary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mechanisms and resources for this control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IAEA Safety Standard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GSR Part 1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: </a:t>
            </a:r>
            <a:r>
              <a:rPr lang="en-CA" altLang="en-US" sz="2800" i="1" dirty="0" smtClean="0">
                <a:latin typeface="Calibri" charset="0"/>
                <a:ea typeface="Calibri" charset="0"/>
                <a:cs typeface="Calibri" charset="0"/>
              </a:rPr>
              <a:t>Governmental, Legal and Regulatory Framework for Safety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describes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requirements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for an adequate legislative framework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This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course focuses on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NPPs,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although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most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concepts are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applicable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to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all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nuclear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facilities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and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activities</a:t>
            </a:r>
            <a:endParaRPr lang="en-CA" altLang="en-US" sz="240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751167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Exercise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You review 20 work orders, all of which should have been signed by the maintenance manager. Two of the work orders were not signed</a:t>
            </a: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 counterfeit component was knowingly installed in a safety system. The authorized party took great effort to conceal this, but you found it anyway</a:t>
            </a: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Last year, three workers at the NPP exceeded the annual dose limit for occupationally exposed workers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402106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Exercise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4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During a plant tour, a high school student received a whole body dose of 0.1 </a:t>
            </a:r>
            <a:r>
              <a:rPr lang="en-CA" altLang="en-US" sz="2400" dirty="0" err="1" smtClean="0">
                <a:latin typeface="Calibri" charset="0"/>
                <a:ea typeface="Calibri" charset="0"/>
                <a:cs typeface="Calibri" charset="0"/>
              </a:rPr>
              <a:t>mSv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4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Authorized party procedures (not referenced in the authorization) require that operating documents be reviewed every three years. The authorized party conducted an audit and determined that only 75% of operating documents had been reviewed in the previous three years.</a:t>
            </a: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4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The specification for rebar in the concrete of the base mat called for 2 cm rebar with 0.5 m spacing. After pouring, it was determined that 1.5 cm rebar at 0.45 m spacing was used.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65546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Summary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796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Summary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Overview of regulatory control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Legislative framework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Regulatory framework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Regulations and guides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Authorization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Review and assessment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Inspection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Enforcement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 smtClean="0"/>
              <a:t>15-26 January - 19-30 March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dirty="0" smtClean="0"/>
              <a:t>Regulatory control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CA" smtClean="0"/>
              <a:pPr/>
              <a:t>143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2285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Key points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00" lvl="1" indent="-360000" defTabSz="9000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CA" altLang="en-US" i="1" dirty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CA" altLang="en-US" b="1" i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prime responsibility for safety</a:t>
            </a:r>
            <a:r>
              <a:rPr lang="en-CA" altLang="en-US" i="1" dirty="0">
                <a:latin typeface="Calibri" charset="0"/>
                <a:ea typeface="Calibri" charset="0"/>
                <a:cs typeface="Calibri" charset="0"/>
              </a:rPr>
              <a:t> must rest with the </a:t>
            </a:r>
            <a:r>
              <a:rPr lang="en-CA" altLang="en-US" i="1" dirty="0" smtClean="0">
                <a:latin typeface="Calibri" charset="0"/>
                <a:ea typeface="Calibri" charset="0"/>
                <a:cs typeface="Calibri" charset="0"/>
              </a:rPr>
              <a:t>authorized party</a:t>
            </a:r>
            <a:endParaRPr lang="en-CA" altLang="en-US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Role of RB is to ensure that authorized party takes its responsibility seriously</a:t>
            </a:r>
            <a:endParaRPr lang="en-CA" sz="2800" dirty="0" smtClean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 smtClean="0"/>
              <a:t>Core functions of the RB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Regulations and guides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Authorization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Review and assessment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Inspection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Enforcement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 smtClean="0"/>
              <a:t>15-26 January - 19-30 March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dirty="0" smtClean="0"/>
              <a:t>Regulatory control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CA" smtClean="0"/>
              <a:pPr/>
              <a:t>144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4651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List of abbreviations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FSAR	final safety </a:t>
            </a:r>
            <a:r>
              <a:rPr lang="en-CA" sz="2800" dirty="0" smtClean="0"/>
              <a:t>analysis report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KSA</a:t>
            </a:r>
            <a:r>
              <a:rPr lang="en-CA" sz="2800" dirty="0"/>
              <a:t>	knowledge, skills and attitudes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NPP	nuclear power plant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PSAR</a:t>
            </a:r>
            <a:r>
              <a:rPr lang="en-CA" sz="2800" dirty="0"/>
              <a:t>	</a:t>
            </a:r>
            <a:r>
              <a:rPr lang="en-CA" sz="2800" dirty="0" smtClean="0"/>
              <a:t>preliminary safety analysis report</a:t>
            </a:r>
            <a:endParaRPr lang="en-CA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RB		regulatory </a:t>
            </a:r>
            <a:r>
              <a:rPr lang="en-CA" sz="2800" dirty="0" smtClean="0"/>
              <a:t>body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SSCs	structures, systems and components</a:t>
            </a:r>
            <a:endParaRPr lang="en-CA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 smtClean="0"/>
              <a:t>15-26 January - 19-30 March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dirty="0" smtClean="0"/>
              <a:t>Regulatory control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CA" smtClean="0"/>
              <a:pPr/>
              <a:t>145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7605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SF-1</a:t>
            </a:r>
            <a:r>
              <a:rPr lang="en-CA" sz="2800" dirty="0" smtClean="0"/>
              <a:t>: </a:t>
            </a:r>
            <a:r>
              <a:rPr lang="en-CA" sz="2800" i="1" dirty="0" smtClean="0"/>
              <a:t>Fundamental Safety Principles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GSR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Part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1</a:t>
            </a:r>
            <a:r>
              <a:rPr lang="en-CA" sz="2800" dirty="0" smtClean="0"/>
              <a:t>: </a:t>
            </a:r>
            <a:r>
              <a:rPr lang="en-CA" sz="2800" i="1" dirty="0" smtClean="0"/>
              <a:t>Governmental, Legal and Regulatory Framework for Safety</a:t>
            </a:r>
            <a:endParaRPr lang="en-CA" sz="2800" i="1" dirty="0" smtClean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GSR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Part 2</a:t>
            </a:r>
            <a:r>
              <a:rPr lang="en-CA" sz="2800" dirty="0"/>
              <a:t>: </a:t>
            </a:r>
            <a:r>
              <a:rPr lang="en-CA" sz="2800" i="1" dirty="0"/>
              <a:t>Leadership and Management for </a:t>
            </a:r>
            <a:r>
              <a:rPr lang="en-CA" sz="2800" i="1" dirty="0" smtClean="0"/>
              <a:t>Safety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GSR Part 3</a:t>
            </a:r>
            <a:r>
              <a:rPr lang="en-CA" sz="2800" dirty="0"/>
              <a:t>: </a:t>
            </a:r>
            <a:r>
              <a:rPr lang="en-CA" sz="2800" i="1" dirty="0"/>
              <a:t>Radiation Protection and Safety of Radiation Sources: International Basic Safety Standards</a:t>
            </a:r>
            <a:endParaRPr lang="en-CA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GSR Part 4</a:t>
            </a:r>
            <a:r>
              <a:rPr lang="en-CA" sz="2800" dirty="0"/>
              <a:t>: </a:t>
            </a:r>
            <a:r>
              <a:rPr lang="en-CA" sz="2800" i="1" dirty="0"/>
              <a:t>Safety Assessment for Facilities and </a:t>
            </a:r>
            <a:r>
              <a:rPr lang="en-CA" sz="2800" i="1" dirty="0" smtClean="0"/>
              <a:t>Activities</a:t>
            </a:r>
            <a:endParaRPr lang="en-CA" sz="2800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 smtClean="0"/>
              <a:t>15-26 January - 19-30 March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dirty="0" smtClean="0"/>
              <a:t>Regulatory control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CA" smtClean="0"/>
              <a:pPr/>
              <a:t>146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474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GSR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Part 7</a:t>
            </a:r>
            <a:r>
              <a:rPr lang="en-CA" sz="2800" dirty="0"/>
              <a:t>: </a:t>
            </a:r>
            <a:r>
              <a:rPr lang="en-CA" sz="2800" i="1" dirty="0"/>
              <a:t>Preparedness and Response for a Nuclear or Radiological Emergency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SSR 2/1</a:t>
            </a:r>
            <a:r>
              <a:rPr lang="en-CA" sz="2800" dirty="0"/>
              <a:t>: </a:t>
            </a:r>
            <a:r>
              <a:rPr lang="en-CA" sz="2800" i="1" dirty="0"/>
              <a:t>Safety of Nuclear Power Plants: Design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SSR 2/2</a:t>
            </a:r>
            <a:r>
              <a:rPr lang="en-CA" sz="2800" dirty="0"/>
              <a:t>: </a:t>
            </a:r>
            <a:r>
              <a:rPr lang="en-CA" sz="2800" i="1" dirty="0"/>
              <a:t>Safety of Nuclear Power Plants: Commissioning and </a:t>
            </a:r>
            <a:r>
              <a:rPr lang="en-CA" sz="2800" i="1" dirty="0" smtClean="0"/>
              <a:t>Operation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GS-G-1.1</a:t>
            </a:r>
            <a:r>
              <a:rPr lang="en-CA" sz="2800" dirty="0"/>
              <a:t>: </a:t>
            </a:r>
            <a:r>
              <a:rPr lang="en-CA" sz="2800" i="1" dirty="0"/>
              <a:t>Organization and Staffing of the Regulatory Body for Nuclear Facilities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GS-G-1.2</a:t>
            </a:r>
            <a:r>
              <a:rPr lang="en-CA" sz="2800" dirty="0"/>
              <a:t>: </a:t>
            </a:r>
            <a:r>
              <a:rPr lang="en-CA" sz="2800" i="1" dirty="0"/>
              <a:t>Review and Assessment of Nuclear Facilities by the Regulatory </a:t>
            </a:r>
            <a:r>
              <a:rPr lang="en-CA" sz="2800" i="1" dirty="0" smtClean="0"/>
              <a:t>Body</a:t>
            </a:r>
            <a:endParaRPr lang="en-CA" sz="2800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 smtClean="0"/>
              <a:t>15-26 January - 19-30 March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dirty="0" smtClean="0"/>
              <a:t>Regulatory control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CA" smtClean="0"/>
              <a:pPr/>
              <a:t>147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356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GS-G-1.3</a:t>
            </a:r>
            <a:r>
              <a:rPr lang="en-CA" sz="2800" dirty="0" smtClean="0"/>
              <a:t>: </a:t>
            </a:r>
            <a:r>
              <a:rPr lang="en-CA" sz="2800" i="1" dirty="0" smtClean="0"/>
              <a:t>Regulatory Inspection of Nuclear Facilities and Enforcement by the Regulatory Body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GSG-4</a:t>
            </a:r>
            <a:r>
              <a:rPr lang="en-CA" sz="2800" dirty="0"/>
              <a:t>: </a:t>
            </a:r>
            <a:r>
              <a:rPr lang="en-CA" sz="2800" i="1" dirty="0"/>
              <a:t>Use of External Experts by the Regulatory Body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SSG-12</a:t>
            </a:r>
            <a:r>
              <a:rPr lang="en-CA" sz="2800" dirty="0" smtClean="0"/>
              <a:t>: </a:t>
            </a:r>
            <a:r>
              <a:rPr lang="en-CA" sz="2800" i="1" dirty="0" smtClean="0"/>
              <a:t>Licensing Process for Nuclear Installations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SSG-16</a:t>
            </a:r>
            <a:r>
              <a:rPr lang="en-CA" sz="2800" dirty="0" smtClean="0"/>
              <a:t>: </a:t>
            </a:r>
            <a:r>
              <a:rPr lang="en-CA" sz="2800" i="1" dirty="0" smtClean="0"/>
              <a:t>Establishing the Safety Infrastructure for a Nuclear Power Programme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Safety </a:t>
            </a:r>
            <a:r>
              <a:rPr lang="en-CA" altLang="en-US" sz="28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Report No.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79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  <a:p>
            <a:pPr marL="360000" lvl="1" indent="-360000" defTabSz="9000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altLang="en-US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IAEA TECDOC 1757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: </a:t>
            </a:r>
            <a:r>
              <a:rPr lang="en-GB" altLang="en-US" i="1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Methodology </a:t>
            </a:r>
            <a:r>
              <a:rPr lang="en-GB" altLang="en-US" i="1" dirty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for the Systematic Assessment of Regulatory Competence Needs (</a:t>
            </a:r>
            <a:r>
              <a:rPr lang="en-GB" altLang="en-US" i="1" dirty="0" err="1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SARCoN</a:t>
            </a:r>
            <a:r>
              <a:rPr lang="en-GB" altLang="en-US" i="1" dirty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) for </a:t>
            </a:r>
            <a:r>
              <a:rPr lang="en-GB" altLang="en-US" i="1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Regulatory Bodies </a:t>
            </a:r>
            <a:r>
              <a:rPr lang="en-GB" altLang="en-US" i="1" dirty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of Nuclear </a:t>
            </a:r>
            <a:r>
              <a:rPr lang="en-GB" altLang="en-US" i="1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Installations</a:t>
            </a:r>
            <a:endParaRPr lang="en-CA" i="1" dirty="0" smtClean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 smtClean="0"/>
              <a:t>15-26 January - 19-30 March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dirty="0" smtClean="0"/>
              <a:t>Regulatory control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CA" smtClean="0"/>
              <a:pPr/>
              <a:t>148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8858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CA" dirty="0" smtClean="0"/>
              <a:t>Use this box for any additional message</a:t>
            </a:r>
            <a:endParaRPr lang="en-CA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CA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  <a:endParaRPr lang="en-CA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38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Prime responsibility for safety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F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irst principle in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IAEA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Safety Fundamentals (SF-1) states: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"</a:t>
            </a:r>
            <a:r>
              <a:rPr lang="en-CA" altLang="en-US" sz="2400" i="1" dirty="0" smtClean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CA" altLang="en-US" sz="2400" b="1" i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prime responsibility for safety</a:t>
            </a:r>
            <a:r>
              <a:rPr lang="en-CA" altLang="en-US" sz="2400" i="1" dirty="0" smtClean="0">
                <a:latin typeface="Calibri" charset="0"/>
                <a:ea typeface="Calibri" charset="0"/>
                <a:cs typeface="Calibri" charset="0"/>
              </a:rPr>
              <a:t> must rest with the person or </a:t>
            </a:r>
            <a:r>
              <a:rPr lang="en-CA" altLang="en-US" sz="2400" b="1" i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organization responsible for facilities</a:t>
            </a:r>
            <a:r>
              <a:rPr lang="en-CA" altLang="en-US" sz="2400" i="1" dirty="0" smtClean="0">
                <a:latin typeface="Calibri" charset="0"/>
                <a:ea typeface="Calibri" charset="0"/>
                <a:cs typeface="Calibri" charset="0"/>
              </a:rPr>
              <a:t> and activities that give rise to radiation risks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".  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operating organization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(authorized party) has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essential and central role and, therefore, bears an important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responsibility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L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egislative framework must ensure that prime responsibility remains with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authorized party.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948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Legislative provisions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Legislation</a:t>
            </a:r>
            <a:r>
              <a:rPr lang="en-CA" altLang="en-US" sz="2800" b="1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is how a State establishes control over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use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of nuclear energy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L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egislation should: 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Set out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objectives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for protecting individuals, society and the environment;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Articulate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national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policy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strategies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for nuclear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safety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Prohibit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use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of nuclear energy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without authorization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Establish a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RB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with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appropriate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authority;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Provide RB with adequate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human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financial resources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; and,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Establish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offences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and corresponding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penalties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for contraventions.</a:t>
            </a:r>
            <a:endParaRPr lang="en-CA" altLang="en-US" sz="24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062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Legislative provisions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800" dirty="0"/>
              <a:t>L</a:t>
            </a:r>
            <a:r>
              <a:rPr lang="en-CA" altLang="en-US" sz="2800" dirty="0" smtClean="0"/>
              <a:t>egislation should give RB authority to: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dirty="0" smtClean="0"/>
              <a:t>Define and develop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</a:rPr>
              <a:t>policies, safety principles/requirements</a:t>
            </a:r>
            <a:r>
              <a:rPr lang="en-CA" altLang="en-US" sz="2400" dirty="0" smtClean="0"/>
              <a:t> and associated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</a:rPr>
              <a:t>criteria</a:t>
            </a:r>
            <a:r>
              <a:rPr lang="en-CA" altLang="en-US" sz="2400" dirty="0" smtClean="0"/>
              <a:t>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dirty="0" smtClean="0"/>
              <a:t>Establish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</a:rPr>
              <a:t>regulations</a:t>
            </a:r>
            <a:r>
              <a:rPr lang="en-CA" altLang="en-US" sz="2400" dirty="0" smtClean="0"/>
              <a:t> and issue guidance; 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dirty="0" smtClean="0"/>
              <a:t>Issue, amend, suspend or revoke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</a:rPr>
              <a:t>authorizations</a:t>
            </a:r>
            <a:r>
              <a:rPr lang="en-CA" altLang="en-US" sz="2400" dirty="0" smtClean="0"/>
              <a:t>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</a:rPr>
              <a:t>Inspect</a:t>
            </a:r>
            <a:r>
              <a:rPr lang="en-CA" altLang="en-US" sz="2400" dirty="0" smtClean="0"/>
              <a:t> for compliance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</a:rPr>
              <a:t>Enforce</a:t>
            </a:r>
            <a:r>
              <a:rPr lang="en-CA" altLang="en-US" sz="2400" dirty="0" smtClean="0"/>
              <a:t> its regulations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</a:rPr>
              <a:t>Communicate</a:t>
            </a:r>
            <a:r>
              <a:rPr lang="en-CA" altLang="en-US" sz="2400" dirty="0" smtClean="0"/>
              <a:t> and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</a:rPr>
              <a:t>liaise</a:t>
            </a:r>
            <a:r>
              <a:rPr lang="en-CA" altLang="en-US" sz="2400" dirty="0" smtClean="0"/>
              <a:t> directly with public, other interested parties, other RBs and international organizations</a:t>
            </a:r>
            <a:endParaRPr lang="en-CA" alt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619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C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omprehensive 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nuclear law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One structure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for a comprehensive nuclear law is illustrated below and on next four slides: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7" name="Group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760454"/>
              </p:ext>
            </p:extLst>
          </p:nvPr>
        </p:nvGraphicFramePr>
        <p:xfrm>
          <a:off x="547793" y="2528093"/>
          <a:ext cx="8530606" cy="3128511"/>
        </p:xfrm>
        <a:graphic>
          <a:graphicData uri="http://schemas.openxmlformats.org/drawingml/2006/table">
            <a:tbl>
              <a:tblPr/>
              <a:tblGrid>
                <a:gridCol w="3689474"/>
                <a:gridCol w="2420566"/>
                <a:gridCol w="2420566"/>
              </a:tblGrid>
              <a:tr h="5400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Parts</a:t>
                      </a: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Article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Contents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60655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PREAMBLE </a:t>
                      </a: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endParaRPr kumimoji="0" lang="en-CA" alt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endParaRPr kumimoji="0" lang="en-CA" alt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60814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OBJECTIVES </a:t>
                      </a: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Objectives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60655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DEFINITIONS </a:t>
                      </a: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Definitions 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76724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SCOPE</a:t>
                      </a: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Scope of application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674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Comprehensive nuclear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law (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cont’d)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7" name="Group 7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1901922"/>
              </p:ext>
            </p:extLst>
          </p:nvPr>
        </p:nvGraphicFramePr>
        <p:xfrm>
          <a:off x="838200" y="1600201"/>
          <a:ext cx="8229600" cy="4138614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519049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Parts</a:t>
                      </a: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Article</a:t>
                      </a:r>
                      <a:endParaRPr kumimoji="0" lang="en-CA" alt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Contents</a:t>
                      </a:r>
                      <a:endParaRPr kumimoji="0" lang="en-CA" alt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90476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REGULATORY BODY</a:t>
                      </a: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62000" indent="-3048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81100" indent="-2667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19300" indent="-1905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4765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337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3909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481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Establishment of the regulatory body. </a:t>
                      </a: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906349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endParaRPr kumimoji="0" lang="en-C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Functions and responsibilities. </a:t>
                      </a: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104138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endParaRPr kumimoji="0" lang="en-C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Human and financial resources.</a:t>
                      </a: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76706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endParaRPr kumimoji="0" lang="en-C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Advisory bodies.</a:t>
                      </a: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77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9000000" cy="900000"/>
          </a:xfrm>
        </p:spPr>
        <p:txBody>
          <a:bodyPr/>
          <a:lstStyle/>
          <a:p>
            <a:r>
              <a:rPr lang="en-CA" dirty="0" smtClean="0"/>
              <a:t>Contents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Overview of regulatory control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Legislative framework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Regulatory framework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Regulations and guides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Authorization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Review and assessment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Inspection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Enforcement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/>
              <a:t>7-18 May – 18-29 June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dirty="0" smtClean="0"/>
              <a:t>Regulatory control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CA" smtClean="0"/>
              <a:pPr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7731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Comprehensive nuclear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law (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cont’d)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7" name="Group 3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61912773"/>
              </p:ext>
            </p:extLst>
          </p:nvPr>
        </p:nvGraphicFramePr>
        <p:xfrm>
          <a:off x="838200" y="1600201"/>
          <a:ext cx="8229600" cy="3115562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51920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Parts</a:t>
                      </a:r>
                    </a:p>
                  </a:txBody>
                  <a:tcPr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Article</a:t>
                      </a:r>
                      <a:endParaRPr kumimoji="0" lang="en-CA" alt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Contents</a:t>
                      </a:r>
                      <a:endParaRPr kumimoji="0" lang="en-CA" alt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91456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AUTHORIZATION and NOTIFICATION</a:t>
                      </a: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62000" indent="-3048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81100" indent="-2667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19300" indent="-1905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4765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337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3909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481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8 - 11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Authorizations</a:t>
                      </a:r>
                      <a:endParaRPr kumimoji="0" lang="en-CA" alt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91456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OPERATOR´S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RESPONSIBILITIES</a:t>
                      </a: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12 - 13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Responsibilities </a:t>
                      </a: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of authorized parties</a:t>
                      </a:r>
                      <a:endParaRPr kumimoji="0" lang="en-CA" alt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76722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INSPECTION and ENFORCEMENT</a:t>
                      </a: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14 - 15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Inspection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Enforcement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2136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Comprehensive nuclear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law (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cont’d)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21</a:t>
            </a:fld>
            <a:endParaRPr lang="en-US" dirty="0"/>
          </a:p>
        </p:txBody>
      </p:sp>
      <p:graphicFrame>
        <p:nvGraphicFramePr>
          <p:cNvPr id="7" name="Group 19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088016321"/>
              </p:ext>
            </p:extLst>
          </p:nvPr>
        </p:nvGraphicFramePr>
        <p:xfrm>
          <a:off x="838200" y="1483454"/>
          <a:ext cx="8229600" cy="4800601"/>
        </p:xfrm>
        <a:graphic>
          <a:graphicData uri="http://schemas.openxmlformats.org/drawingml/2006/table">
            <a:tbl>
              <a:tblPr/>
              <a:tblGrid>
                <a:gridCol w="2097088"/>
                <a:gridCol w="3013075"/>
                <a:gridCol w="3119437"/>
              </a:tblGrid>
              <a:tr h="51911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Parts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Article</a:t>
                      </a:r>
                      <a:endParaRPr kumimoji="0" lang="en-CA" alt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Contents</a:t>
                      </a:r>
                      <a:endParaRPr kumimoji="0" lang="en-CA" alt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428148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SPECIFIC PROVISIONS</a:t>
                      </a: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Various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For each subject area, for example: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003399"/>
                        </a:buClr>
                        <a:buSzPct val="11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Radiological Protection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003399"/>
                        </a:buClr>
                        <a:buSzPct val="11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Radioactive material and radiation sources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003399"/>
                        </a:buClr>
                        <a:buSzPct val="11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Safety of nuclear installations;</a:t>
                      </a:r>
                    </a:p>
                    <a:p>
                      <a:pPr marL="285750" marR="0" lvl="0" indent="-28575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003399"/>
                        </a:buClr>
                        <a:buSzPct val="10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Emergency preparedness and response;</a:t>
                      </a:r>
                    </a:p>
                    <a:p>
                      <a:pPr marL="285750" marR="0" lvl="0" indent="-28575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003399"/>
                        </a:buClr>
                        <a:buSzPct val="10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Mining and milling;</a:t>
                      </a:r>
                    </a:p>
                    <a:p>
                      <a:pPr marL="285750" marR="0" lvl="0" indent="-28575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003399"/>
                        </a:buClr>
                        <a:buSzPct val="10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Transport</a:t>
                      </a: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003399"/>
                        </a:buClr>
                        <a:buSzPct val="11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Radioactive waste and spent fuel;</a:t>
                      </a:r>
                      <a:endParaRPr kumimoji="0" lang="en-C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28374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Comprehensive nuclear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law (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cont’d)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22</a:t>
            </a:fld>
            <a:endParaRPr lang="en-US" dirty="0"/>
          </a:p>
        </p:txBody>
      </p:sp>
      <p:graphicFrame>
        <p:nvGraphicFramePr>
          <p:cNvPr id="7" name="Group 6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1311809"/>
              </p:ext>
            </p:extLst>
          </p:nvPr>
        </p:nvGraphicFramePr>
        <p:xfrm>
          <a:off x="850782" y="1308348"/>
          <a:ext cx="8256982" cy="4537898"/>
        </p:xfrm>
        <a:graphic>
          <a:graphicData uri="http://schemas.openxmlformats.org/drawingml/2006/table">
            <a:tbl>
              <a:tblPr/>
              <a:tblGrid>
                <a:gridCol w="2407642"/>
                <a:gridCol w="2055303"/>
                <a:gridCol w="3794037"/>
              </a:tblGrid>
              <a:tr h="50636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Parts</a:t>
                      </a:r>
                    </a:p>
                  </a:txBody>
                  <a:tcPr marT="45722" marB="4572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Article</a:t>
                      </a:r>
                      <a:endParaRPr kumimoji="0" lang="en-CA" alt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Contents</a:t>
                      </a:r>
                      <a:endParaRPr kumimoji="0" lang="en-CA" altLang="en-US" sz="2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175546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SPECIFIC PROVISIONS</a:t>
                      </a: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(Cont’d)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Various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285750" marR="0" lvl="0" indent="-28575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003399"/>
                        </a:buClr>
                        <a:buSzPct val="10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Nuclear liability and coverage;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003399"/>
                        </a:buClr>
                        <a:buSzPct val="10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Safeguards;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003399"/>
                        </a:buClr>
                        <a:buSzPct val="10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Export and import controls; and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003399"/>
                        </a:buClr>
                        <a:buSzPct val="11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Physical protection</a:t>
                      </a: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en-C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68922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OFFENCES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and PENALTIES</a:t>
                      </a: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endParaRPr kumimoji="0" lang="en-C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285750" marR="0" lvl="0" indent="-28575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003399"/>
                        </a:buClr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Offences.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003399"/>
                        </a:buClr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Penalties.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150898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FINAL PROVISIONS</a:t>
                      </a: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Various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endParaRPr kumimoji="0" lang="en-CA" alt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Final clauses, for example: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Amendments;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Repeals of earlier laws;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CA" altLang="en-U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Transitional period; etc.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283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Regulatory framework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965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Learning objectives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Understand need for regulatory control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Describe role</a:t>
            </a: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and organization of RB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Understand why independence is important for RB and how it can be achieved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Understand IAEA competency model for RBs</a:t>
            </a:r>
            <a:endParaRPr lang="en-GB" altLang="en-US" sz="28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Identify core functions of RB</a:t>
            </a:r>
            <a:endParaRPr lang="en-GB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439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Regulatory control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Most States prohibit use of nuclear energy except in accordance with an authorization by the RB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uthorizations are how State establishes and maintains regulatory control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Any authorization needs to ensure that prime responsibility for safety remains with authorized party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5635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Regulatory control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States use various terms for the concept of authorization, such as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licence</a:t>
            </a:r>
            <a:r>
              <a:rPr lang="en-CA" altLang="en-US" sz="2800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permit or certificate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IAEA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(and this presentation) uses the terms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authorization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and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authorized party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An</a:t>
            </a:r>
            <a:r>
              <a:rPr lang="en-CA" altLang="en-US" sz="2800" i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authorization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is a formal permission issued to an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authorized party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, allowing the authorized party to site, construct, commission, operate or decommission a NPP.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Most authorizations include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conditions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that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authorized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party must comply with.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345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Overlapping jurisdictions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 most States,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RB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is not the only authority that regulates some aspect of an NPP. Other authorities that may be involved include: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Industrial health and </a:t>
            </a:r>
            <a:r>
              <a:rPr lang="en-CA" altLang="en-US" sz="24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safety</a:t>
            </a: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authorities;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Public health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authorities;</a:t>
            </a:r>
            <a:endParaRPr lang="en-CA" altLang="en-US" sz="2400" dirty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Environmental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authorities;</a:t>
            </a:r>
            <a:endParaRPr lang="en-CA" altLang="en-US" sz="2400" dirty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Building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and electrical code authorities;</a:t>
            </a:r>
            <a:endParaRPr lang="en-CA" altLang="en-US" sz="2400" dirty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Transport</a:t>
            </a: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authorities (both for transport of dangerous good and for navigation purposes);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Emergency preparedness and response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authorities;</a:t>
            </a:r>
            <a:endParaRPr lang="en-CA" altLang="en-US" sz="2400" dirty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Etc.</a:t>
            </a:r>
            <a:endParaRPr lang="en-CA" altLang="en-US" sz="2800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endParaRPr lang="en-CA" altLang="en-US" sz="2800" dirty="0" smtClean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95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Overlapping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jurisdictions (cont’d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To avoid conflicts, RB should establish formal agreements with other authorities to clearly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define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ow they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will operate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 a coordinated manner to limit regulatory gaps and overlaps.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Even with formal agreements,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good communication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between various authorities is essential.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7447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RB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RB is how the State exercises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control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over the safety of NPPs.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It includes: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Sufficient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competent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technical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staff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Legal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support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Administrative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support 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Many RBs make use of advisory bodies of outside independent experts, but they 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are 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normally 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separate from 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RB.</a:t>
            </a:r>
            <a:endParaRPr lang="en-CA" altLang="en-US" sz="2800" dirty="0">
              <a:solidFill>
                <a:schemeClr val="bg2">
                  <a:lumMod val="10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850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Global nuclear safety and security framework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871617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Organization of the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RB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RB should be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structured</a:t>
            </a:r>
            <a:r>
              <a:rPr lang="en-CA" altLang="en-US" sz="2800" b="1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so it is capable of carrying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out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functions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effectively, efficiently and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independently</a:t>
            </a:r>
            <a:endParaRPr lang="en-CA" altLang="en-US" sz="2800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defRPr/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ppropriate structure of RB depends on many factors, including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:</a:t>
            </a:r>
            <a:endParaRPr lang="en-CA" altLang="en-US" sz="28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N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ature of the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national legal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infrastructure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State’s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cultural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attitudes and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traditions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Existing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governmental organization and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procedures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Technical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, financial and human resources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available in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State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Number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and nature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of regulated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facilities and activities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in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State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3414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Organization of the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RB (cont’d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 some States, there is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more than one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responsible authority.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Typical situation is where one authority regulates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radiation safety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, while another regulates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safety of facilities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.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In these cases, government must establish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arrangements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that ensure regulatory responsibilities and functions are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clearly defined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and coordinated.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070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Organization of the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RB (cont’d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If RB is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not entirely self-sufficient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in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technical or functional area, it should have the authority to seek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advice or assistance from outside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sources.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When such external advice or assistance is provided, arrangements should be made to ensure that those providing it are effectively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independent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R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eceiving external advice or assistance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does not relieve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RB of its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responsibility</a:t>
            </a:r>
            <a:r>
              <a:rPr lang="en-CA" altLang="en-US" sz="2800" b="1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for decision-making.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37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Independence of the RB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An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important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attribute of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RB is its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freedom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from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unwarranted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interference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in its regulatory functions. 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Convention on Nuclear Safety states: 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“</a:t>
            </a:r>
            <a:r>
              <a:rPr lang="en-CA" altLang="en-US" sz="2400" i="1" dirty="0" smtClean="0">
                <a:latin typeface="Calibri" charset="0"/>
                <a:ea typeface="Calibri" charset="0"/>
                <a:cs typeface="Calibri" charset="0"/>
              </a:rPr>
              <a:t>Each contracting party shall take the appropriate steps to ensure an </a:t>
            </a:r>
            <a:r>
              <a:rPr lang="en-CA" altLang="en-US" sz="2400" b="1" i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effective separation</a:t>
            </a:r>
            <a:r>
              <a:rPr lang="en-CA" altLang="en-US" sz="2400" i="1" dirty="0" smtClean="0">
                <a:latin typeface="Calibri" charset="0"/>
                <a:ea typeface="Calibri" charset="0"/>
                <a:cs typeface="Calibri" charset="0"/>
              </a:rPr>
              <a:t> between the functions of the </a:t>
            </a:r>
            <a:r>
              <a:rPr lang="en-CA" altLang="en-US" sz="2400" b="1" i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RB</a:t>
            </a:r>
            <a:r>
              <a:rPr lang="en-CA" altLang="en-US" sz="2400" i="1" dirty="0" smtClean="0">
                <a:latin typeface="Calibri" charset="0"/>
                <a:ea typeface="Calibri" charset="0"/>
                <a:cs typeface="Calibri" charset="0"/>
              </a:rPr>
              <a:t> and</a:t>
            </a:r>
            <a:r>
              <a:rPr lang="en-CA" altLang="en-US" sz="2400" b="1" i="1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b="1" i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those</a:t>
            </a:r>
            <a:r>
              <a:rPr lang="en-CA" altLang="en-US" sz="2400" i="1" dirty="0" smtClean="0">
                <a:latin typeface="Calibri" charset="0"/>
                <a:ea typeface="Calibri" charset="0"/>
                <a:cs typeface="Calibri" charset="0"/>
              </a:rPr>
              <a:t> of any other body or organization concerned with the </a:t>
            </a:r>
            <a:r>
              <a:rPr lang="en-CA" altLang="en-US" sz="2400" b="1" i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promotion</a:t>
            </a:r>
            <a:r>
              <a:rPr lang="en-CA" altLang="en-US" sz="2400" b="1" i="1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i="1" dirty="0" smtClean="0">
                <a:latin typeface="Calibri" charset="0"/>
                <a:ea typeface="Calibri" charset="0"/>
                <a:cs typeface="Calibri" charset="0"/>
              </a:rPr>
              <a:t>or utilization of </a:t>
            </a:r>
            <a:r>
              <a:rPr lang="en-CA" altLang="en-US" sz="2400" b="1" i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nuclear energy</a:t>
            </a:r>
            <a:r>
              <a:rPr lang="en-CA" altLang="en-US" sz="2400" i="1" dirty="0" smtClean="0">
                <a:latin typeface="Calibri" charset="0"/>
                <a:ea typeface="Calibri" charset="0"/>
                <a:cs typeface="Calibri" charset="0"/>
              </a:rPr>
              <a:t>.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”</a:t>
            </a:r>
            <a:endParaRPr lang="en-CA" altLang="en-US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Even so, an independent RB will not be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entirely separate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from other governmental bodies.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0629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Independence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of the RB (cont’d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Measures that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support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effective independence include: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Sufficient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competent staff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Sufficient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financial resources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Ability to make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independent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regulatory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judgements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and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decisions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Freedom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from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political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and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economic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pressures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Freedom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from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pressures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from government departments, authorized parties, or other organizations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Ability to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give independent advice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to government bodies on safety matters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Access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to the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highest levels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of government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Ability to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liaise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with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RBs of other States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and with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international organizations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7938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Management system of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RB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RB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must establish an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integrated management system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that meets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requirements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of IAEA Safety Standard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GSR Part 2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module on Management Systems describes these requirements in detail and all are applicable to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RB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7774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Staffing and training 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for 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RB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bility of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RB to fulfil its responsibilities depends largely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on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competence</a:t>
            </a:r>
            <a:r>
              <a:rPr lang="en-CA" altLang="en-US" sz="2800" dirty="0" smtClean="0">
                <a:solidFill>
                  <a:schemeClr val="tx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of its staff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IAEA Safety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tandards and</a:t>
            </a:r>
            <a:r>
              <a:rPr lang="en-CA" altLang="en-US" sz="2800" b="1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 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Safety Report No. 79</a:t>
            </a:r>
            <a:r>
              <a:rPr lang="en-CA" altLang="en-US" sz="2800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provide guidance on managing the competence of RBs.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Report 79 also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provides guidance</a:t>
            </a:r>
            <a:r>
              <a:rPr lang="en-CA" altLang="en-US" sz="2800" b="1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on delivering training and other elements of competence development.</a:t>
            </a:r>
          </a:p>
          <a:p>
            <a:pPr marL="360000" lvl="1" indent="-360000" defTabSz="9000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IAEA TECDOC 1757: “</a:t>
            </a:r>
            <a:r>
              <a:rPr lang="en-GB" altLang="en-US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Methodology </a:t>
            </a:r>
            <a:r>
              <a:rPr lang="en-GB" altLang="en-US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for the Systematic Assessment of Regulatory Competence Needs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 (</a:t>
            </a:r>
            <a:r>
              <a:rPr lang="en-GB" altLang="en-US" dirty="0" err="1">
                <a:latin typeface="Calibri" charset="0"/>
                <a:ea typeface="Calibri" charset="0"/>
                <a:cs typeface="Calibri" charset="0"/>
              </a:rPr>
              <a:t>SARCoN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) for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RBs 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of Nuclear Installations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” also provides useful information.</a:t>
            </a:r>
            <a:endParaRPr lang="en-GB" alt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0002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IAEA competence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model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Competences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comprise a combination of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knowledge</a:t>
            </a:r>
            <a:r>
              <a:rPr lang="en-CA" altLang="en-US" sz="2800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skills and attitudes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(KSAs). 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KSAs for each position in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RB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need to be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established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IAEA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competence model is based on a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quadrant structure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shown on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next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slide.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4304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IAEA competence model (cont’d)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38</a:t>
            </a:fld>
            <a:endParaRPr lang="en-US" dirty="0"/>
          </a:p>
        </p:txBody>
      </p:sp>
      <p:graphicFrame>
        <p:nvGraphicFramePr>
          <p:cNvPr id="7" name="Group 5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78367364"/>
              </p:ext>
            </p:extLst>
          </p:nvPr>
        </p:nvGraphicFramePr>
        <p:xfrm>
          <a:off x="310406" y="1212851"/>
          <a:ext cx="9278094" cy="4832349"/>
        </p:xfrm>
        <a:graphic>
          <a:graphicData uri="http://schemas.openxmlformats.org/drawingml/2006/table">
            <a:tbl>
              <a:tblPr/>
              <a:tblGrid>
                <a:gridCol w="4909553"/>
                <a:gridCol w="4368541"/>
              </a:tblGrid>
              <a:tr h="2185979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62000" indent="-3048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81100" indent="-2667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19300" indent="-1905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4765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337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3909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481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176213" marR="0" lvl="0" indent="-176213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 Competences related to the legal, regulatory and organizational basis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1.1. Legal basis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1.2. Regulatory policies and  approaches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1.3  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Regulations and regulatory guides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1.4. Management system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62000" indent="-3048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81100" indent="-2667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19300" indent="-190500"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4765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337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3909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48100" indent="-190500"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2. Technical discipline competences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2.1. Basic science and technology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2.2. Applied science and  technology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2.3. Specialized science and technology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  <a:tr h="264637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176213" marR="0" lvl="0" indent="-176213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 Competences related to the RB’s practices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3.1. Review and assessment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3.2. Authorization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3.3. Inspection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3.4. Enforcement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3.5. Development of regulations and guides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SzPct val="110000"/>
                        <a:defRPr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6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4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2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SzPct val="9000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90000"/>
                        <a:buFont typeface="Arial" charset="0"/>
                        <a:defRPr sz="1000">
                          <a:solidFill>
                            <a:srgbClr val="003399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 Personal and behavioural competences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4.1. Analytical thinking and  problem solving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4.2. Personal effectiveness and self-management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4.3. Communication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4.4. Team work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4.5. Managerial and leadership competences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3366CC"/>
                        </a:buClr>
                        <a:buSzPct val="110000"/>
                        <a:buFont typeface="Arial" charset="0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4.6. Safety culture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68496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Core functions 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of the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RB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core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functions of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RB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are: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Establishing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regulations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and guidance;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Issuing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authorizations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; 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Conducting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reviews and assessments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Conducting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inspections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; and 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Taking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enforcement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actions.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We will talk about each of these in turn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later.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24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600" y="273100"/>
            <a:ext cx="6206900" cy="62069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/>
              <a:t>7-18 May – 18-29 June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dirty="0"/>
              <a:t>Regulatory control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4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Core functions of 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RB </a:t>
            </a:r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Most RBs also consider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provision </a:t>
            </a:r>
            <a:r>
              <a:rPr lang="en-CA" altLang="en-US" sz="28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of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information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as a core function.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RB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should provide information to: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P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ublic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M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edia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L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egislature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; and 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Other interested parties.</a:t>
            </a:r>
            <a:endParaRPr lang="en-CA" altLang="en-US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There is a separate module on communication, so it will not be further discussed here.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8939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Additional duties of the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RB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Every RB will have some role in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emergency preparedness and response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, but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precise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activities vary greatly among States.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RBs are responsible for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ensuring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that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authorized parties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have made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adequate arrangements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regarding emergency preparedness and response.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Most RBs also have a responsibility for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advising the government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on nuclear safety matters during emergencies.</a:t>
            </a:r>
            <a:endParaRPr lang="en-CA" altLang="en-US" sz="24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83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Additional duties of the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RB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pecific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to each State, but may include: 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Advising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the government </a:t>
            </a: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and other authorities on matters related to NPP safety; 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Confirming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competence </a:t>
            </a:r>
            <a:r>
              <a:rPr lang="en-CA" altLang="en-US" sz="24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of personnel</a:t>
            </a: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 responsible for the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safe operation </a:t>
            </a: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of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NPPs</a:t>
            </a: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;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Independent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radiological monitoring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in and around NPPs; 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Independent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testing and quality control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measurements; 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Initiating and coordinating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safety-related research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and development; 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Providing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personnel monitoring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services and conducting medical examinations; 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Monitoring of nuclear non-proliferation and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implementing safeguards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activities.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9153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Regulations and guidance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2189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Learning objectives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Identify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IAEA </a:t>
            </a: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guidance on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regulations and guides</a:t>
            </a:r>
            <a:endParaRPr lang="en-GB" altLang="en-US" sz="28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Describe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purpose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of regulations and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guides</a:t>
            </a:r>
            <a:endParaRPr lang="en-GB" altLang="en-US" sz="2800" dirty="0" smtClean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4030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IAEA guidance on regulations and guides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GSR Part 1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has three requirements on regulations and guides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Requirement 32: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The RB shall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establish or adopt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regulations and guides to specify the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principles, requirements and associated criteria for safety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upon which its regulatory judgements, decisions and actions are based.</a:t>
            </a:r>
            <a:endParaRPr lang="en-CA" altLang="en-US" sz="2400" b="1" dirty="0" smtClean="0">
              <a:solidFill>
                <a:schemeClr val="tx1">
                  <a:lumMod val="7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Requirement 33: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Regulations and guides shall be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reviewed and revised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as necessary to keep them up to date, with due consideration of relevant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international safety standards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and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technical standards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and of relevant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experience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gained</a:t>
            </a:r>
            <a:endParaRPr lang="en-CA" altLang="en-US" sz="2400" b="1" dirty="0" smtClean="0">
              <a:solidFill>
                <a:schemeClr val="tx1">
                  <a:lumMod val="7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3806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IAEA guidance on regulations and guides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Requirement 34: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The RB shall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notify interested parties and the public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of the principles and associated criteria for safety established in its regulations and guides, and shall make its regulations and guides available.</a:t>
            </a:r>
            <a:endParaRPr lang="en-CA" altLang="en-US" sz="2400" b="1" dirty="0" smtClean="0">
              <a:solidFill>
                <a:schemeClr val="tx1">
                  <a:lumMod val="7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6851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R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egulations and guides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Regulations and guides provide the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basis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for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other RB core functions and therefore should be in place early in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nuclear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power programme.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CA" altLang="en-US" sz="28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IAEA Safety Requirements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 documents are written in a way that the RB can easily transform into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regulations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.</a:t>
            </a:r>
            <a:endParaRPr lang="en-CA" altLang="en-US" sz="2800" dirty="0" smtClean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777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N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eed for regulations and guidance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Regulations are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mandatory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requirements that authorized parties must comply with.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Guides provide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advice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on how applicants and authorized parties can meet the regulations.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Guides are not usually mandatory. Applicants and authorized parties are usually free to propose alternative ways of satisfying the Regulations.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States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embarking on a nuclear power programme will already have some regulations and guides in place (radiation protection and possibly the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authorization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process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).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2706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IAEA Standards for NPPs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800" dirty="0"/>
              <a:t>F</a:t>
            </a:r>
            <a:r>
              <a:rPr lang="en-CA" sz="2800" dirty="0" smtClean="0"/>
              <a:t>ollowing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IAEA Safety Standards</a:t>
            </a:r>
            <a:r>
              <a:rPr lang="en-CA" sz="2800" dirty="0" smtClean="0"/>
              <a:t> provide </a:t>
            </a:r>
            <a:r>
              <a:rPr lang="en-CA" sz="2800" dirty="0" smtClean="0"/>
              <a:t>sound </a:t>
            </a:r>
            <a:r>
              <a:rPr lang="en-CA" sz="2800" dirty="0" smtClean="0"/>
              <a:t>basis </a:t>
            </a:r>
            <a:r>
              <a:rPr lang="en-CA" sz="2800" dirty="0" smtClean="0"/>
              <a:t>for </a:t>
            </a:r>
            <a:r>
              <a:rPr lang="en-CA" sz="2800" dirty="0" smtClean="0"/>
              <a:t>set of NPP regulations:</a:t>
            </a:r>
          </a:p>
          <a:p>
            <a:pPr lvl="1"/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GSR Part 2</a:t>
            </a:r>
            <a:r>
              <a:rPr lang="en-CA" sz="2400" dirty="0" smtClean="0"/>
              <a:t>: Leadership and Management for Safety</a:t>
            </a:r>
          </a:p>
          <a:p>
            <a:pPr lvl="1"/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GSR Part 4</a:t>
            </a:r>
            <a:r>
              <a:rPr lang="en-CA" sz="2400" dirty="0" smtClean="0"/>
              <a:t>: Safety Assessment for Facilities and Activities</a:t>
            </a:r>
          </a:p>
          <a:p>
            <a:pPr lvl="1"/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GSR Part 7</a:t>
            </a:r>
            <a:r>
              <a:rPr lang="en-CA" sz="2400" dirty="0" smtClean="0"/>
              <a:t>: Preparedness and Response for a Nuclear or Radiological Emergency</a:t>
            </a:r>
          </a:p>
          <a:p>
            <a:pPr lvl="1"/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SSR 2/1</a:t>
            </a:r>
            <a:r>
              <a:rPr lang="en-CA" sz="2400" dirty="0" smtClean="0"/>
              <a:t>: Safety of Nuclear Power Plants: Design</a:t>
            </a:r>
          </a:p>
          <a:p>
            <a:pPr lvl="1"/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SSR 2/2</a:t>
            </a:r>
            <a:r>
              <a:rPr lang="en-CA" sz="2400" dirty="0" smtClean="0"/>
              <a:t>: Safety of Nuclear Power Plants: Commissioning and Operation</a:t>
            </a:r>
            <a:endParaRPr lang="en-CA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180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Convention on Nuclear </a:t>
            </a:r>
            <a:r>
              <a:rPr lang="en-US" dirty="0" smtClean="0"/>
              <a:t>Safety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Entered into force on 24 October 1996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Currently has 84 Contracting Parties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Ghana became contracting party in August 2011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Incentive convention (encourages Contracting Parties to comply, but no provisions for sanctions if a Contracting Party does not)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First international legal instrument to explicitly consider nuclear safety</a:t>
            </a:r>
            <a:endParaRPr lang="en-CA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/>
              <a:t>7-18 May – 18-29 June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dirty="0"/>
              <a:t>Regulatory control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8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IAEA Standards for NPPs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800" dirty="0" smtClean="0"/>
              <a:t>If a State does not already have regulations in place regarding radiation safety,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GSR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Part 3</a:t>
            </a:r>
            <a:r>
              <a:rPr lang="en-CA" sz="2800" dirty="0"/>
              <a:t>: </a:t>
            </a:r>
            <a:r>
              <a:rPr lang="en-CA" sz="2800" i="1" dirty="0"/>
              <a:t>Radiation Protection and Safety of Radiation Sources: International Basic Safety </a:t>
            </a:r>
            <a:r>
              <a:rPr lang="en-CA" sz="2800" i="1" dirty="0" smtClean="0"/>
              <a:t>Standards</a:t>
            </a:r>
            <a:r>
              <a:rPr lang="en-CA" sz="2800" dirty="0" smtClean="0"/>
              <a:t> provides a basis for those regulations</a:t>
            </a:r>
            <a:endParaRPr lang="en-CA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8479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Exercise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Chapter 5 of SSR 2/1: </a:t>
            </a:r>
            <a:r>
              <a:rPr lang="en-CA" altLang="en-US" sz="2800" i="1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Safety of Nuclear Power Plants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addresses general plant design</a:t>
            </a:r>
            <a:r>
              <a:rPr lang="en-CA" altLang="en-US" sz="2800" dirty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and includes five sections (shown on next slide)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Divide into five groups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Activity: For your assigned section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Do current </a:t>
            </a:r>
            <a:r>
              <a:rPr lang="en-CA" altLang="en-US" sz="2400" dirty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egulations in your country address the SSR 2/1 requirements?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If yes, describe how you came to that conclusion.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If no, draft a regulation that would address the SSR 2/1 requirements.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6173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Exercise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Group 1:	Design basis</a:t>
            </a:r>
            <a:endParaRPr lang="en-CA" altLang="en-US" sz="2800" dirty="0">
              <a:solidFill>
                <a:schemeClr val="bg2">
                  <a:lumMod val="10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Group 2:	Design </a:t>
            </a:r>
            <a:r>
              <a:rPr lang="en-CA" altLang="en-US" sz="2800" dirty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for safe operation over the lifetime of the 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 </a:t>
            </a:r>
            <a:endParaRPr lang="en-CA" altLang="en-US" sz="2800" dirty="0">
              <a:solidFill>
                <a:schemeClr val="bg2">
                  <a:lumMod val="10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Group 3:	Human </a:t>
            </a:r>
            <a:r>
              <a:rPr lang="en-CA" altLang="en-US" sz="2800" dirty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factors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Group 4:	Other </a:t>
            </a:r>
            <a:r>
              <a:rPr lang="en-CA" altLang="en-US" sz="2800" dirty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design considerations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Group 5:	Safety </a:t>
            </a:r>
            <a:r>
              <a:rPr lang="en-CA" altLang="en-US" sz="2800" dirty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analysis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7860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Authorization</a:t>
            </a:r>
          </a:p>
        </p:txBody>
      </p:sp>
    </p:spTree>
    <p:extLst>
      <p:ext uri="{BB962C8B-B14F-4D97-AF65-F5344CB8AC3E}">
        <p14:creationId xmlns:p14="http://schemas.microsoft.com/office/powerpoint/2010/main" val="78432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Learning objectives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Identify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IAEA </a:t>
            </a: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guidance on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authorization</a:t>
            </a:r>
            <a:endParaRPr lang="en-GB" altLang="en-US" sz="28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Describe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authorization process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Understand requirements that applicant or authorized party must have in place for each stage of authorization process</a:t>
            </a:r>
            <a:endParaRPr lang="en-GB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0173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IAEA guidance on authorization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GSR Part 1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includes two requirements on authorization: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30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Req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uirement 23: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Authorization by the RB, including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specification of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the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conditions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necessary for safety, shall be a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prerequisite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for all those facilities and activities that are not either explicitly exempted or approved by means of a notification</a:t>
            </a:r>
            <a:endParaRPr lang="en-CA" altLang="en-US" sz="2400" b="1" dirty="0" smtClean="0">
              <a:solidFill>
                <a:schemeClr val="tx1">
                  <a:lumMod val="7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Requirement 24: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The applicant shall be required to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submit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an adequate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demonstration of safety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in support of an application for the authorization of a facility or an activity</a:t>
            </a:r>
            <a:endParaRPr lang="en-CA" altLang="en-US" sz="2400" b="1" dirty="0" smtClean="0">
              <a:solidFill>
                <a:schemeClr val="tx1">
                  <a:lumMod val="7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229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Definitions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Authorization</a:t>
            </a:r>
            <a:r>
              <a:rPr lang="en-CA" sz="2800" dirty="0"/>
              <a:t> (licence, permit): A legal document issued by </a:t>
            </a:r>
            <a:r>
              <a:rPr lang="en-CA" sz="2800" dirty="0" smtClean="0"/>
              <a:t>RB </a:t>
            </a:r>
            <a:r>
              <a:rPr lang="en-CA" sz="2800" dirty="0"/>
              <a:t>granting permission to create a NPP and to perform specified </a:t>
            </a:r>
            <a:r>
              <a:rPr lang="en-CA" sz="2800" dirty="0" smtClean="0"/>
              <a:t>activities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Authorized party</a:t>
            </a:r>
            <a:r>
              <a:rPr lang="en-CA" sz="2800" dirty="0"/>
              <a:t> (licensee): Person or organization having overall responsibility for a NPP and possessing all necessary </a:t>
            </a:r>
            <a:r>
              <a:rPr lang="en-CA" sz="2800" dirty="0" smtClean="0"/>
              <a:t>authorizations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Applicant</a:t>
            </a:r>
            <a:r>
              <a:rPr lang="en-CA" sz="2800" dirty="0"/>
              <a:t>:  Person or organization who applies for </a:t>
            </a:r>
            <a:r>
              <a:rPr lang="en-CA" sz="2800" dirty="0" smtClean="0"/>
              <a:t>authorization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8610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Prime responsibility for safety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Authorization must </a:t>
            </a:r>
            <a:r>
              <a:rPr lang="en-CA" sz="2800" dirty="0" smtClean="0"/>
              <a:t>assign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prime responsibility</a:t>
            </a:r>
            <a:r>
              <a:rPr lang="en-CA" sz="2800" dirty="0"/>
              <a:t> for safety </a:t>
            </a:r>
            <a:r>
              <a:rPr lang="en-CA" sz="2800" dirty="0" smtClean="0"/>
              <a:t>to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authorized party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Compliance </a:t>
            </a:r>
            <a:r>
              <a:rPr lang="en-CA" sz="2800" dirty="0"/>
              <a:t>with regulations and requirements imposed by </a:t>
            </a:r>
            <a:r>
              <a:rPr lang="en-CA" sz="2800" dirty="0" smtClean="0"/>
              <a:t>RB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does not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relieve</a:t>
            </a:r>
            <a:r>
              <a:rPr lang="en-CA" sz="2800" dirty="0" smtClean="0"/>
              <a:t> </a:t>
            </a:r>
            <a:r>
              <a:rPr lang="en-CA" sz="2800" dirty="0" smtClean="0"/>
              <a:t>authorized party </a:t>
            </a:r>
            <a:r>
              <a:rPr lang="en-CA" sz="2800" dirty="0"/>
              <a:t>of </a:t>
            </a:r>
            <a:r>
              <a:rPr lang="en-CA" sz="2800" dirty="0" smtClean="0"/>
              <a:t>its </a:t>
            </a:r>
            <a:r>
              <a:rPr lang="en-CA" sz="2800" dirty="0"/>
              <a:t>prime responsibility for </a:t>
            </a:r>
            <a:r>
              <a:rPr lang="en-CA" sz="2800" dirty="0" smtClean="0"/>
              <a:t>safety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A</a:t>
            </a:r>
            <a:r>
              <a:rPr lang="en-CA" sz="2800" dirty="0" smtClean="0"/>
              <a:t>pplicant/authorized </a:t>
            </a:r>
            <a:r>
              <a:rPr lang="en-CA" sz="2800" dirty="0" smtClean="0"/>
              <a:t>party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must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demonstrate</a:t>
            </a:r>
            <a:r>
              <a:rPr lang="en-CA" sz="2800" dirty="0"/>
              <a:t> to the satisfaction of the RB that this prime responsibility has been and will continue to be </a:t>
            </a:r>
            <a:r>
              <a:rPr lang="en-CA" sz="2800" dirty="0" smtClean="0"/>
              <a:t>fulfilled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2538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Authorization principles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800" dirty="0"/>
              <a:t>A</a:t>
            </a:r>
            <a:r>
              <a:rPr lang="en-CA" sz="2800" dirty="0" smtClean="0"/>
              <a:t>uthorization </a:t>
            </a:r>
            <a:r>
              <a:rPr lang="en-CA" sz="2800" dirty="0"/>
              <a:t>process should:</a:t>
            </a:r>
            <a:endParaRPr lang="en-US" sz="28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dirty="0"/>
              <a:t>Ensure important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safety issues</a:t>
            </a:r>
            <a:r>
              <a:rPr lang="en-CA" sz="2400" dirty="0"/>
              <a:t> are dealt with </a:t>
            </a:r>
            <a:r>
              <a:rPr lang="en-CA" sz="2400" dirty="0" smtClean="0"/>
              <a:t>properly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dirty="0" smtClean="0"/>
              <a:t>Be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understood</a:t>
            </a:r>
            <a:r>
              <a:rPr lang="en-CA" sz="2400" dirty="0"/>
              <a:t> by concerned </a:t>
            </a:r>
            <a:r>
              <a:rPr lang="en-CA" sz="2400" dirty="0" smtClean="0"/>
              <a:t>parties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dirty="0"/>
              <a:t>Be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predictable</a:t>
            </a:r>
            <a:r>
              <a:rPr lang="en-CA" sz="2400" dirty="0"/>
              <a:t> </a:t>
            </a:r>
            <a:r>
              <a:rPr lang="en-CA" sz="2400" dirty="0" smtClean="0"/>
              <a:t>(well </a:t>
            </a:r>
            <a:r>
              <a:rPr lang="en-CA" sz="2400" dirty="0"/>
              <a:t>defined, clear, transparent and traceable)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dirty="0"/>
              <a:t>Be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systematic</a:t>
            </a:r>
            <a:endParaRPr lang="en-US" sz="2400" b="1" dirty="0">
              <a:solidFill>
                <a:schemeClr val="tx1">
                  <a:lumMod val="75000"/>
                </a:schemeClr>
              </a:solidFill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dirty="0"/>
              <a:t>Include discrete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steps</a:t>
            </a:r>
            <a:endParaRPr lang="en-US" sz="2400" b="1" dirty="0">
              <a:solidFill>
                <a:schemeClr val="tx1">
                  <a:lumMod val="75000"/>
                </a:schemeClr>
              </a:solidFill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dirty="0"/>
              <a:t>Follow a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logical</a:t>
            </a:r>
            <a:r>
              <a:rPr lang="en-CA" sz="2400" dirty="0"/>
              <a:t> order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Minimize</a:t>
            </a:r>
            <a:r>
              <a:rPr lang="en-CA" sz="2400" dirty="0"/>
              <a:t> duplication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dirty="0"/>
              <a:t>Provide clear division of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responsibilities</a:t>
            </a:r>
            <a:endParaRPr lang="en-US" sz="2400" b="1" dirty="0">
              <a:solidFill>
                <a:schemeClr val="tx1">
                  <a:lumMod val="75000"/>
                </a:schemeClr>
              </a:solidFill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dirty="0"/>
              <a:t>Give the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public</a:t>
            </a:r>
            <a:r>
              <a:rPr lang="en-CA" sz="2400" dirty="0"/>
              <a:t> opportunities for early </a:t>
            </a:r>
            <a:r>
              <a:rPr lang="en-CA" sz="2400" dirty="0" smtClean="0"/>
              <a:t>participation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49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Duration of authorization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 smtClean="0"/>
              <a:t>Authorizations </a:t>
            </a:r>
            <a:r>
              <a:rPr lang="en-CA" sz="2800" dirty="0"/>
              <a:t>may be granted: </a:t>
            </a:r>
            <a:endParaRPr lang="en-US" sz="28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/>
              <a:t>For a specific time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period</a:t>
            </a:r>
            <a:r>
              <a:rPr lang="en-CA" sz="2400" dirty="0"/>
              <a:t> (e.g. 10 years, 40 years)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/>
              <a:t>for a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specific stage</a:t>
            </a:r>
            <a:r>
              <a:rPr lang="en-CA" sz="2400" dirty="0"/>
              <a:t> in the lifetime of the nuclear installation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/>
              <a:t>For an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indefinite period</a:t>
            </a:r>
            <a:r>
              <a:rPr lang="en-CA" sz="2400" dirty="0"/>
              <a:t> of time (a permanent </a:t>
            </a:r>
            <a:r>
              <a:rPr lang="en-CA" sz="2400" dirty="0" smtClean="0"/>
              <a:t>authorization</a:t>
            </a:r>
            <a:r>
              <a:rPr lang="en-CA" sz="2400" dirty="0" smtClean="0"/>
              <a:t>)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/>
              <a:t>For a specific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activity</a:t>
            </a:r>
            <a:endParaRPr lang="en-US" sz="24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51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Elements of the national </a:t>
            </a:r>
            <a:r>
              <a:rPr lang="en-CA" dirty="0"/>
              <a:t>s</a:t>
            </a:r>
            <a:r>
              <a:rPr lang="en-CA" dirty="0" smtClean="0"/>
              <a:t>afety </a:t>
            </a:r>
            <a:r>
              <a:rPr lang="en-CA" dirty="0"/>
              <a:t>i</a:t>
            </a:r>
            <a:r>
              <a:rPr lang="en-CA" dirty="0" smtClean="0"/>
              <a:t>nfrastructure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Legal framework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Regulatory body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Technical and industrial framework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Scientific and economic framework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Nuclear education and training</a:t>
            </a:r>
            <a:endParaRPr lang="en-CA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/>
              <a:t>7-18 May – 18-29 June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dirty="0"/>
              <a:t>Regulatory control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30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Basis for authorization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Authorization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establishes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regulatory control</a:t>
            </a:r>
            <a:r>
              <a:rPr lang="en-CA" sz="2800" dirty="0"/>
              <a:t> </a:t>
            </a:r>
            <a:r>
              <a:rPr lang="en-CA" sz="2800" dirty="0" smtClean="0"/>
              <a:t>over </a:t>
            </a:r>
            <a:r>
              <a:rPr lang="en-CA" sz="2800" dirty="0" smtClean="0"/>
              <a:t>NPP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R</a:t>
            </a:r>
            <a:r>
              <a:rPr lang="en-CA" sz="2800" dirty="0" smtClean="0"/>
              <a:t>elates </a:t>
            </a:r>
            <a:r>
              <a:rPr lang="en-CA" sz="2800" dirty="0" smtClean="0"/>
              <a:t>State’s </a:t>
            </a:r>
            <a:r>
              <a:rPr lang="en-CA" sz="2800" dirty="0" smtClean="0"/>
              <a:t>legal </a:t>
            </a:r>
            <a:r>
              <a:rPr lang="en-CA" sz="2800" dirty="0"/>
              <a:t>and regulatory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framework</a:t>
            </a:r>
            <a:r>
              <a:rPr lang="en-CA" sz="2800" dirty="0"/>
              <a:t> to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duties</a:t>
            </a:r>
            <a:r>
              <a:rPr lang="en-CA" sz="2800" dirty="0" smtClean="0"/>
              <a:t> </a:t>
            </a:r>
            <a:r>
              <a:rPr lang="en-CA" sz="2800" dirty="0"/>
              <a:t>of </a:t>
            </a:r>
            <a:r>
              <a:rPr lang="en-CA" sz="2800" dirty="0" smtClean="0"/>
              <a:t>authorized </a:t>
            </a:r>
            <a:r>
              <a:rPr lang="en-CA" sz="2800" dirty="0"/>
              <a:t>party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I</a:t>
            </a:r>
            <a:r>
              <a:rPr lang="en-CA" sz="2800" dirty="0" smtClean="0"/>
              <a:t>nvolves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fulfilment</a:t>
            </a:r>
            <a:r>
              <a:rPr lang="en-CA" sz="2800" dirty="0" smtClean="0"/>
              <a:t> </a:t>
            </a:r>
            <a:r>
              <a:rPr lang="en-CA" sz="2800" dirty="0"/>
              <a:t>of regulatory </a:t>
            </a:r>
            <a:r>
              <a:rPr lang="en-CA" sz="2800" dirty="0" smtClean="0"/>
              <a:t>requirements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Requires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formal submissions</a:t>
            </a:r>
            <a:r>
              <a:rPr lang="en-CA" sz="2800" dirty="0"/>
              <a:t> </a:t>
            </a:r>
            <a:r>
              <a:rPr lang="en-CA" sz="2800" dirty="0" smtClean="0"/>
              <a:t>by applicant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M</a:t>
            </a:r>
            <a:r>
              <a:rPr lang="en-CA" sz="2800" dirty="0" smtClean="0"/>
              <a:t>ay </a:t>
            </a:r>
            <a:r>
              <a:rPr lang="en-CA" sz="2800" dirty="0"/>
              <a:t>also include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agreements</a:t>
            </a:r>
            <a:r>
              <a:rPr lang="en-CA" sz="2800" dirty="0"/>
              <a:t> and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commitments</a:t>
            </a:r>
            <a:r>
              <a:rPr lang="en-CA" sz="2800" dirty="0"/>
              <a:t> made between </a:t>
            </a:r>
            <a:r>
              <a:rPr lang="en-CA" sz="2800" dirty="0" smtClean="0"/>
              <a:t>RB and applicant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D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ocuments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submitted</a:t>
            </a:r>
            <a:r>
              <a:rPr lang="en-CA" sz="2800" dirty="0"/>
              <a:t> </a:t>
            </a:r>
            <a:r>
              <a:rPr lang="en-CA" sz="2800" dirty="0" smtClean="0"/>
              <a:t>in support of application are part of </a:t>
            </a:r>
            <a:r>
              <a:rPr lang="en-CA" sz="2800" dirty="0" smtClean="0"/>
              <a:t>basis </a:t>
            </a:r>
            <a:r>
              <a:rPr lang="en-CA" sz="2800" dirty="0" smtClean="0"/>
              <a:t>for authorization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639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Considerations for authorization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Authorization should only be given when </a:t>
            </a:r>
            <a:r>
              <a:rPr lang="en-CA" sz="2800" dirty="0" smtClean="0"/>
              <a:t>RB </a:t>
            </a:r>
            <a:r>
              <a:rPr lang="en-CA" sz="2800" dirty="0"/>
              <a:t>has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confirmed</a:t>
            </a:r>
            <a:r>
              <a:rPr lang="en-CA" sz="2800" dirty="0"/>
              <a:t> that </a:t>
            </a:r>
            <a:r>
              <a:rPr lang="en-CA" sz="2800" dirty="0" smtClean="0"/>
              <a:t>NPP </a:t>
            </a:r>
            <a:r>
              <a:rPr lang="en-CA" sz="2800" dirty="0" smtClean="0"/>
              <a:t>is </a:t>
            </a:r>
            <a:r>
              <a:rPr lang="en-CA" sz="2800" dirty="0"/>
              <a:t>going to be used or conducted in a manner that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does not pose an undue risk</a:t>
            </a:r>
            <a:r>
              <a:rPr lang="en-CA" sz="2800" dirty="0"/>
              <a:t> to workers, the public or the </a:t>
            </a:r>
            <a:r>
              <a:rPr lang="en-CA" sz="2800" dirty="0" smtClean="0"/>
              <a:t>environment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 </a:t>
            </a:r>
            <a:r>
              <a:rPr lang="en-CA" sz="2800" dirty="0"/>
              <a:t>R</a:t>
            </a:r>
            <a:r>
              <a:rPr lang="en-CA" sz="2800" dirty="0" smtClean="0"/>
              <a:t>equires </a:t>
            </a:r>
            <a:r>
              <a:rPr lang="en-CA" sz="2800" dirty="0"/>
              <a:t>confirmation that </a:t>
            </a:r>
            <a:r>
              <a:rPr lang="en-CA" sz="2800" dirty="0" smtClean="0"/>
              <a:t>applicant </a:t>
            </a:r>
            <a:r>
              <a:rPr lang="en-CA" sz="2800" dirty="0" smtClean="0"/>
              <a:t>can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fulfil its safety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obligations</a:t>
            </a:r>
            <a:endParaRPr lang="en-US" sz="2800" b="1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Authorization </a:t>
            </a:r>
            <a:r>
              <a:rPr lang="en-CA" sz="2800" dirty="0"/>
              <a:t>should be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based on predefined documents</a:t>
            </a:r>
            <a:r>
              <a:rPr lang="en-CA" sz="2800" dirty="0"/>
              <a:t> that </a:t>
            </a:r>
            <a:r>
              <a:rPr lang="en-CA" sz="2800" dirty="0" smtClean="0"/>
              <a:t>applicant submitted to RB</a:t>
            </a:r>
            <a:endParaRPr lang="en-CA" sz="2800" dirty="0" smtClean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These </a:t>
            </a:r>
            <a:r>
              <a:rPr lang="en-CA" sz="2800" dirty="0"/>
              <a:t>documents should be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reviewed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by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RB</a:t>
            </a:r>
            <a:r>
              <a:rPr lang="en-CA" sz="2800" dirty="0"/>
              <a:t> </a:t>
            </a:r>
            <a:r>
              <a:rPr lang="en-CA" sz="2800" dirty="0" smtClean="0"/>
              <a:t>and </a:t>
            </a:r>
            <a:r>
              <a:rPr lang="en-CA" sz="2800" dirty="0"/>
              <a:t>should be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updated regularly</a:t>
            </a:r>
            <a:r>
              <a:rPr lang="en-CA" sz="2800" dirty="0"/>
              <a:t> </a:t>
            </a:r>
            <a:r>
              <a:rPr lang="en-CA" sz="2800" dirty="0" smtClean="0"/>
              <a:t>by </a:t>
            </a:r>
            <a:r>
              <a:rPr lang="en-CA" sz="2800" dirty="0" smtClean="0"/>
              <a:t>authorized party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25431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Considerations for 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authorization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sz="2800" dirty="0" smtClean="0"/>
              <a:t>A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clear and explicit</a:t>
            </a:r>
            <a:r>
              <a:rPr lang="en-CA" sz="2800" dirty="0"/>
              <a:t> set of requirements, criteria and standards forming the </a:t>
            </a:r>
            <a:r>
              <a:rPr lang="en-CA" sz="2800" dirty="0" smtClean="0"/>
              <a:t>basis for authorization </a:t>
            </a:r>
            <a:r>
              <a:rPr lang="en-CA" sz="2800" dirty="0"/>
              <a:t>should be defined by regulation and </a:t>
            </a:r>
            <a:r>
              <a:rPr lang="en-CA" sz="2800" dirty="0" smtClean="0"/>
              <a:t>by </a:t>
            </a:r>
            <a:r>
              <a:rPr lang="en-CA" sz="2800" dirty="0" smtClean="0"/>
              <a:t>RB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sz="2800" dirty="0" smtClean="0"/>
              <a:t>A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graded approach</a:t>
            </a:r>
            <a:r>
              <a:rPr lang="en-CA" sz="2800" dirty="0"/>
              <a:t> should be taken </a:t>
            </a:r>
            <a:r>
              <a:rPr lang="en-CA" sz="2800" dirty="0" smtClean="0"/>
              <a:t>by </a:t>
            </a:r>
            <a:r>
              <a:rPr lang="en-CA" sz="2800" dirty="0"/>
              <a:t>RB when performing reviews, assessments or </a:t>
            </a:r>
            <a:r>
              <a:rPr lang="en-CA" sz="2800" dirty="0" smtClean="0"/>
              <a:t>inspections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sz="2800" dirty="0"/>
              <a:t>A</a:t>
            </a:r>
            <a:r>
              <a:rPr lang="en-CA" sz="2800" dirty="0" smtClean="0"/>
              <a:t>pplicant and </a:t>
            </a:r>
            <a:r>
              <a:rPr lang="en-CA" sz="2800" dirty="0"/>
              <a:t>RB should take into account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international good practices</a:t>
            </a:r>
            <a:r>
              <a:rPr lang="en-CA" sz="2800" dirty="0"/>
              <a:t> 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Analysis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approach</a:t>
            </a:r>
            <a:r>
              <a:rPr lang="en-CA" sz="2800" dirty="0"/>
              <a:t> to safety should include deterministic and probabilistic methodologies and analytical tools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Integration</a:t>
            </a:r>
            <a:r>
              <a:rPr lang="en-CA" sz="2800" dirty="0"/>
              <a:t> of safety and security should be </a:t>
            </a:r>
            <a:r>
              <a:rPr lang="en-CA" sz="2800" dirty="0" smtClean="0"/>
              <a:t>addressed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122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Role of the RB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Publish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requirements</a:t>
            </a:r>
            <a:r>
              <a:rPr lang="en-CA" sz="2800" dirty="0"/>
              <a:t> for application </a:t>
            </a:r>
            <a:r>
              <a:rPr lang="en-CA" sz="2800" dirty="0" smtClean="0"/>
              <a:t>for authorization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C</a:t>
            </a:r>
            <a:r>
              <a:rPr lang="en-CA" sz="2800" dirty="0" smtClean="0"/>
              <a:t>onduct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reviews and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assessments</a:t>
            </a:r>
            <a:r>
              <a:rPr lang="en-CA" sz="2800" dirty="0"/>
              <a:t> </a:t>
            </a:r>
            <a:r>
              <a:rPr lang="en-CA" sz="2800" dirty="0" smtClean="0"/>
              <a:t>of applications and other submissions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M</a:t>
            </a:r>
            <a:r>
              <a:rPr lang="en-CA" sz="2800" dirty="0" smtClean="0"/>
              <a:t>ake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regulatory decisions</a:t>
            </a:r>
            <a:r>
              <a:rPr lang="en-CA" sz="2800" dirty="0"/>
              <a:t> and to grant, amend, suspend or revoke </a:t>
            </a:r>
            <a:r>
              <a:rPr lang="en-CA" sz="2800" dirty="0" smtClean="0"/>
              <a:t>authorizations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Conduct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early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assessment</a:t>
            </a:r>
            <a:r>
              <a:rPr lang="en-CA" sz="2800" dirty="0"/>
              <a:t> of </a:t>
            </a:r>
            <a:r>
              <a:rPr lang="en-CA" sz="2800" dirty="0" smtClean="0"/>
              <a:t>competence </a:t>
            </a:r>
            <a:r>
              <a:rPr lang="en-CA" sz="2800" dirty="0"/>
              <a:t>and capability </a:t>
            </a:r>
            <a:r>
              <a:rPr lang="en-CA" sz="2800" dirty="0" smtClean="0"/>
              <a:t>of applicant</a:t>
            </a:r>
            <a:endParaRPr lang="en-CA" sz="2800" dirty="0" smtClean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Establish </a:t>
            </a:r>
            <a:r>
              <a:rPr lang="en-CA" sz="2800" dirty="0" smtClean="0"/>
              <a:t>formal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management system</a:t>
            </a:r>
            <a:r>
              <a:rPr lang="en-CA" sz="2800" dirty="0"/>
              <a:t> for dealing with </a:t>
            </a:r>
            <a:r>
              <a:rPr lang="en-CA" sz="2800" dirty="0" smtClean="0"/>
              <a:t>applications</a:t>
            </a:r>
            <a:endParaRPr lang="en-CA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1063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Role of the RB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Set </a:t>
            </a:r>
            <a:r>
              <a:rPr lang="en-CA" sz="2800" dirty="0"/>
              <a:t>out arrangements for requesting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further information</a:t>
            </a:r>
            <a:r>
              <a:rPr lang="en-CA" sz="2800" dirty="0"/>
              <a:t> from </a:t>
            </a:r>
            <a:r>
              <a:rPr lang="en-CA" sz="2800" dirty="0" smtClean="0"/>
              <a:t>applicant</a:t>
            </a:r>
            <a:endParaRPr lang="en-CA" sz="2800" dirty="0" smtClean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Inform</a:t>
            </a:r>
            <a:r>
              <a:rPr lang="en-CA" sz="2800" dirty="0" smtClean="0"/>
              <a:t> applicant of decision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Record</a:t>
            </a:r>
            <a:r>
              <a:rPr lang="en-CA" sz="2800" dirty="0" smtClean="0"/>
              <a:t> and keep documentation </a:t>
            </a:r>
            <a:r>
              <a:rPr lang="en-CA" sz="2800" dirty="0"/>
              <a:t>relevant to </a:t>
            </a:r>
            <a:r>
              <a:rPr lang="en-CA" sz="2800" dirty="0" smtClean="0"/>
              <a:t>issuing </a:t>
            </a:r>
            <a:r>
              <a:rPr lang="en-CA" sz="2800" dirty="0"/>
              <a:t>of </a:t>
            </a:r>
            <a:r>
              <a:rPr lang="en-CA" sz="2800" dirty="0" smtClean="0"/>
              <a:t>authorization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76294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Role of the RB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 smtClean="0"/>
              <a:t>RB </a:t>
            </a:r>
            <a:r>
              <a:rPr lang="en-CA" sz="2800" dirty="0"/>
              <a:t>may </a:t>
            </a:r>
            <a:r>
              <a:rPr lang="en-CA" sz="2800" dirty="0" smtClean="0"/>
              <a:t>request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reassessment</a:t>
            </a:r>
            <a:r>
              <a:rPr lang="en-CA" sz="2800" dirty="0"/>
              <a:t> of </a:t>
            </a:r>
            <a:r>
              <a:rPr lang="en-CA" sz="2800" dirty="0" smtClean="0"/>
              <a:t>safety </a:t>
            </a:r>
            <a:r>
              <a:rPr lang="en-CA" sz="2800" dirty="0" smtClean="0"/>
              <a:t>in </a:t>
            </a:r>
            <a:r>
              <a:rPr lang="en-CA" sz="2800" dirty="0"/>
              <a:t>light </a:t>
            </a:r>
            <a:r>
              <a:rPr lang="en-CA" sz="2800" dirty="0" smtClean="0"/>
              <a:t>of: </a:t>
            </a:r>
            <a:endParaRPr lang="en-US" sz="28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chemeClr val="tx1">
                    <a:lumMod val="75000"/>
                  </a:schemeClr>
                </a:solidFill>
              </a:rPr>
              <a:t>Operating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 experience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Information </a:t>
            </a:r>
            <a:r>
              <a:rPr lang="en-CA" sz="2400" dirty="0"/>
              <a:t>from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research and development</a:t>
            </a:r>
            <a:r>
              <a:rPr lang="en-CA" sz="2400" dirty="0"/>
              <a:t> </a:t>
            </a:r>
            <a:r>
              <a:rPr lang="en-CA" sz="2400" dirty="0" smtClean="0"/>
              <a:t>programmes </a:t>
            </a:r>
            <a:r>
              <a:rPr lang="en-CA" sz="2400" dirty="0"/>
              <a:t>and new knowledge of technical </a:t>
            </a:r>
            <a:r>
              <a:rPr lang="en-CA" sz="2400" dirty="0" smtClean="0"/>
              <a:t>matters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Changes </a:t>
            </a:r>
            <a:r>
              <a:rPr lang="en-CA" sz="2400" dirty="0"/>
              <a:t>in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regulatory requirements</a:t>
            </a:r>
            <a:endParaRPr lang="en-US" sz="2400" b="1" dirty="0">
              <a:solidFill>
                <a:schemeClr val="tx1">
                  <a:lumMod val="75000"/>
                </a:schemeClr>
              </a:solidFill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Changes </a:t>
            </a:r>
            <a:r>
              <a:rPr lang="en-CA" sz="2400" dirty="0"/>
              <a:t>in the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site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conditions</a:t>
            </a:r>
            <a:endParaRPr lang="en-US" sz="24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9730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Role of the applicant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P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repare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and submit</a:t>
            </a:r>
            <a:r>
              <a:rPr lang="en-CA" sz="2800" dirty="0"/>
              <a:t> a comprehensive application </a:t>
            </a:r>
            <a:r>
              <a:rPr lang="en-CA" sz="2800" dirty="0" smtClean="0"/>
              <a:t>to </a:t>
            </a:r>
            <a:r>
              <a:rPr lang="en-CA" sz="2800" dirty="0"/>
              <a:t>RB that demonstrates that priority is given to safety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M</a:t>
            </a:r>
            <a:r>
              <a:rPr lang="en-CA" sz="2800" dirty="0" smtClean="0"/>
              <a:t>eet </a:t>
            </a:r>
            <a:r>
              <a:rPr lang="en-CA" sz="2800" dirty="0"/>
              <a:t>its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responsibility</a:t>
            </a:r>
            <a:r>
              <a:rPr lang="en-CA" sz="2800" dirty="0"/>
              <a:t> for safety </a:t>
            </a:r>
            <a:r>
              <a:rPr lang="en-CA" sz="2800" dirty="0" smtClean="0"/>
              <a:t>at </a:t>
            </a:r>
            <a:r>
              <a:rPr lang="en-CA" sz="2800" dirty="0" smtClean="0"/>
              <a:t>NPP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U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nderstand</a:t>
            </a:r>
            <a:r>
              <a:rPr lang="en-CA" sz="2800" dirty="0" smtClean="0"/>
              <a:t> </a:t>
            </a:r>
            <a:r>
              <a:rPr lang="en-CA" sz="2800" dirty="0" smtClean="0"/>
              <a:t>design </a:t>
            </a:r>
            <a:r>
              <a:rPr lang="en-CA" sz="2800" dirty="0"/>
              <a:t>basis and safety analyses </a:t>
            </a:r>
            <a:r>
              <a:rPr lang="en-CA" sz="2800" dirty="0" smtClean="0"/>
              <a:t>for </a:t>
            </a:r>
            <a:r>
              <a:rPr lang="en-CA" sz="2800" dirty="0" smtClean="0"/>
              <a:t>NPP, </a:t>
            </a:r>
            <a:r>
              <a:rPr lang="en-CA" sz="2800" dirty="0"/>
              <a:t>and </a:t>
            </a:r>
            <a:r>
              <a:rPr lang="en-CA" sz="2800" dirty="0" smtClean="0"/>
              <a:t>limits </a:t>
            </a:r>
            <a:r>
              <a:rPr lang="en-CA" sz="2800" dirty="0"/>
              <a:t>and conditions under which it must be operated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E</a:t>
            </a:r>
            <a:r>
              <a:rPr lang="en-CA" sz="2800" dirty="0" smtClean="0"/>
              <a:t>xercise </a:t>
            </a:r>
            <a:r>
              <a:rPr lang="en-CA" sz="2800" dirty="0"/>
              <a:t>control over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contractors</a:t>
            </a:r>
            <a:endParaRPr lang="en-US" sz="2800" b="1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I</a:t>
            </a:r>
            <a:r>
              <a:rPr lang="en-CA" sz="2800" dirty="0" smtClean="0"/>
              <a:t>mplement </a:t>
            </a:r>
            <a:r>
              <a:rPr lang="en-CA" sz="2800" dirty="0" smtClean="0"/>
              <a:t>process </a:t>
            </a:r>
            <a:r>
              <a:rPr lang="en-CA" sz="2800" dirty="0" smtClean="0"/>
              <a:t>for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modifications</a:t>
            </a:r>
            <a:endParaRPr lang="en-US" sz="2800" b="1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Have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design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capability</a:t>
            </a:r>
            <a:r>
              <a:rPr lang="en-CA" sz="2800" dirty="0"/>
              <a:t> </a:t>
            </a:r>
            <a:r>
              <a:rPr lang="en-CA" sz="2800" dirty="0" smtClean="0"/>
              <a:t>and </a:t>
            </a:r>
            <a:r>
              <a:rPr lang="en-CA" sz="2800" dirty="0"/>
              <a:t>effective external relationship with </a:t>
            </a:r>
            <a:r>
              <a:rPr lang="en-CA" sz="2800" dirty="0" smtClean="0"/>
              <a:t>original designer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89143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Role of the applicant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A</a:t>
            </a:r>
            <a:r>
              <a:rPr lang="en-CA" sz="2800" dirty="0" smtClean="0"/>
              <a:t>ssess </a:t>
            </a:r>
            <a:r>
              <a:rPr lang="en-CA" sz="2800" dirty="0"/>
              <a:t>safety in a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systematic</a:t>
            </a:r>
            <a:r>
              <a:rPr lang="en-CA" sz="2800" dirty="0"/>
              <a:t> manner and on a regular basis. 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M</a:t>
            </a:r>
            <a:r>
              <a:rPr lang="en-CA" sz="2800" dirty="0" smtClean="0"/>
              <a:t>aintain </a:t>
            </a:r>
            <a:r>
              <a:rPr lang="en-CA" sz="2800" dirty="0"/>
              <a:t>adequate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human and financial</a:t>
            </a:r>
            <a:r>
              <a:rPr lang="en-CA" sz="2800" dirty="0"/>
              <a:t> resources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 smtClean="0"/>
              <a:t>Implement procedures for: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Controlling</a:t>
            </a:r>
            <a:r>
              <a:rPr lang="en-CA" sz="2400" dirty="0" smtClean="0"/>
              <a:t> </a:t>
            </a:r>
            <a:r>
              <a:rPr lang="en-CA" sz="2400" dirty="0" smtClean="0"/>
              <a:t>NPP </a:t>
            </a:r>
            <a:r>
              <a:rPr lang="en-CA" sz="2400" dirty="0"/>
              <a:t>within </a:t>
            </a:r>
            <a:r>
              <a:rPr lang="en-CA" sz="2400" dirty="0" smtClean="0"/>
              <a:t>specified limits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M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anaging</a:t>
            </a:r>
            <a:r>
              <a:rPr lang="en-CA" sz="2400" dirty="0" smtClean="0"/>
              <a:t> </a:t>
            </a:r>
            <a:r>
              <a:rPr lang="en-CA" sz="2400" dirty="0"/>
              <a:t>anticipated operational occurrences and accident </a:t>
            </a:r>
            <a:r>
              <a:rPr lang="en-CA" sz="2400" dirty="0" smtClean="0"/>
              <a:t>conditions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R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esponding</a:t>
            </a:r>
            <a:r>
              <a:rPr lang="en-CA" sz="2400" dirty="0" smtClean="0"/>
              <a:t> </a:t>
            </a:r>
            <a:r>
              <a:rPr lang="en-CA" sz="2400" dirty="0"/>
              <a:t>to a nuclear or radiological </a:t>
            </a:r>
            <a:r>
              <a:rPr lang="en-CA" sz="2400" dirty="0" smtClean="0"/>
              <a:t>emergency</a:t>
            </a:r>
            <a:endParaRPr lang="en-US" sz="24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Periodically assess, review and </a:t>
            </a:r>
            <a:r>
              <a:rPr lang="en-CA" sz="2800" dirty="0" smtClean="0"/>
              <a:t>revise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procedures</a:t>
            </a:r>
            <a:endParaRPr lang="en-US" sz="28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5119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Main contents of an authorization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U</a:t>
            </a:r>
            <a:r>
              <a:rPr lang="en-CA" sz="2800" dirty="0" smtClean="0"/>
              <a:t>nique authorization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identification</a:t>
            </a:r>
            <a:endParaRPr lang="en-US" sz="2800" b="1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I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ssuing</a:t>
            </a:r>
            <a:r>
              <a:rPr lang="en-CA" sz="2800" dirty="0" smtClean="0"/>
              <a:t> </a:t>
            </a:r>
            <a:r>
              <a:rPr lang="en-CA" sz="2800" dirty="0"/>
              <a:t>authority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Identification of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authorized party</a:t>
            </a:r>
            <a:endParaRPr lang="en-US" sz="2800" b="1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Description</a:t>
            </a:r>
            <a:r>
              <a:rPr lang="en-CA" sz="2800" dirty="0"/>
              <a:t> of the </a:t>
            </a:r>
            <a:r>
              <a:rPr lang="en-CA" sz="2800" dirty="0" smtClean="0"/>
              <a:t>NPP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M</a:t>
            </a:r>
            <a:r>
              <a:rPr lang="en-CA" sz="2800" dirty="0" smtClean="0"/>
              <a:t>aximum </a:t>
            </a:r>
            <a:r>
              <a:rPr lang="en-CA" sz="2800" dirty="0"/>
              <a:t>allowable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inventories</a:t>
            </a:r>
            <a:r>
              <a:rPr lang="en-CA" sz="2800" dirty="0"/>
              <a:t> of nuclear </a:t>
            </a:r>
            <a:r>
              <a:rPr lang="en-CA" sz="2800" dirty="0" smtClean="0"/>
              <a:t>material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R</a:t>
            </a:r>
            <a:r>
              <a:rPr lang="en-CA" sz="2800" dirty="0" smtClean="0"/>
              <a:t>equirements </a:t>
            </a:r>
            <a:r>
              <a:rPr lang="en-CA" sz="2800" dirty="0"/>
              <a:t>for notifying </a:t>
            </a:r>
            <a:r>
              <a:rPr lang="en-CA" sz="2800" dirty="0" smtClean="0"/>
              <a:t>RB </a:t>
            </a:r>
            <a:r>
              <a:rPr lang="en-CA" sz="2800" dirty="0"/>
              <a:t>of any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modifications</a:t>
            </a:r>
            <a:r>
              <a:rPr lang="en-CA" sz="2800" dirty="0"/>
              <a:t> that are significant to </a:t>
            </a:r>
            <a:r>
              <a:rPr lang="en-CA" sz="2800" dirty="0" smtClean="0"/>
              <a:t>safety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O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bligations</a:t>
            </a:r>
            <a:r>
              <a:rPr lang="en-CA" sz="2800" dirty="0" smtClean="0"/>
              <a:t> </a:t>
            </a:r>
            <a:r>
              <a:rPr lang="en-CA" sz="2800" dirty="0"/>
              <a:t>of </a:t>
            </a:r>
            <a:r>
              <a:rPr lang="en-CA" sz="2800" dirty="0" smtClean="0"/>
              <a:t>authorized party regarding safety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72412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Main contents of an authorization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Any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limits</a:t>
            </a:r>
            <a:r>
              <a:rPr lang="en-CA" sz="2800" dirty="0"/>
              <a:t> on </a:t>
            </a:r>
            <a:r>
              <a:rPr lang="en-CA" sz="2800" dirty="0" smtClean="0"/>
              <a:t>operation </a:t>
            </a:r>
            <a:r>
              <a:rPr lang="en-CA" sz="2800" dirty="0"/>
              <a:t>(e.g. </a:t>
            </a:r>
            <a:r>
              <a:rPr lang="en-CA" sz="2800" dirty="0" smtClean="0"/>
              <a:t>power levels, dose </a:t>
            </a:r>
            <a:r>
              <a:rPr lang="en-CA" sz="2800" dirty="0"/>
              <a:t>limits, discharge limits, action levels, </a:t>
            </a:r>
            <a:r>
              <a:rPr lang="en-CA" sz="2800" dirty="0" smtClean="0"/>
              <a:t> </a:t>
            </a:r>
            <a:r>
              <a:rPr lang="en-CA" sz="2800" dirty="0"/>
              <a:t>duration of </a:t>
            </a:r>
            <a:r>
              <a:rPr lang="en-CA" sz="2800" dirty="0" smtClean="0"/>
              <a:t>authorization) 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 smtClean="0"/>
              <a:t>Requirements for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reporting</a:t>
            </a:r>
            <a:r>
              <a:rPr lang="en-CA" sz="2800" dirty="0"/>
              <a:t> </a:t>
            </a:r>
            <a:r>
              <a:rPr lang="en-CA" sz="2800" dirty="0" smtClean="0"/>
              <a:t>to </a:t>
            </a:r>
            <a:r>
              <a:rPr lang="en-CA" sz="2800" dirty="0" smtClean="0"/>
              <a:t>RB</a:t>
            </a:r>
            <a:r>
              <a:rPr lang="en-CA" sz="2800" dirty="0" smtClean="0"/>
              <a:t>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events </a:t>
            </a:r>
            <a:r>
              <a:rPr lang="en-CA" sz="2400" dirty="0"/>
              <a:t>and </a:t>
            </a:r>
            <a:r>
              <a:rPr lang="en-CA" sz="2400" dirty="0" smtClean="0"/>
              <a:t>incidents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400" dirty="0" smtClean="0"/>
              <a:t>routine reports</a:t>
            </a:r>
            <a:endParaRPr lang="en-US" sz="24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Requirements </a:t>
            </a:r>
            <a:r>
              <a:rPr lang="en-CA" sz="2800" dirty="0"/>
              <a:t>for retention of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records</a:t>
            </a:r>
            <a:endParaRPr lang="en-US" sz="2800" b="1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Requirements </a:t>
            </a:r>
            <a:r>
              <a:rPr lang="en-CA" sz="2800" dirty="0"/>
              <a:t>for arrangements for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emergency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preparedness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D</a:t>
            </a:r>
            <a:r>
              <a:rPr lang="en-CA" sz="2800" dirty="0" smtClean="0"/>
              <a:t>ocuments which form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basis</a:t>
            </a:r>
            <a:r>
              <a:rPr lang="en-CA" sz="2800" dirty="0" smtClean="0"/>
              <a:t> </a:t>
            </a:r>
            <a:r>
              <a:rPr lang="en-CA" sz="2800" dirty="0"/>
              <a:t>for issuing the </a:t>
            </a:r>
            <a:r>
              <a:rPr lang="en-CA" sz="2800" dirty="0" smtClean="0"/>
              <a:t>authorization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57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Positioning the regulatory body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/>
              <a:t>7-18 May – 18-29 June 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dirty="0"/>
              <a:t>Regulatory control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870891" y="863378"/>
            <a:ext cx="5616623" cy="5616623"/>
            <a:chOff x="1548582" y="0"/>
            <a:chExt cx="5616623" cy="5616623"/>
          </a:xfrm>
        </p:grpSpPr>
        <p:sp>
          <p:nvSpPr>
            <p:cNvPr id="18" name="Oval 17"/>
            <p:cNvSpPr/>
            <p:nvPr/>
          </p:nvSpPr>
          <p:spPr>
            <a:xfrm>
              <a:off x="1548582" y="0"/>
              <a:ext cx="5616623" cy="5616623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Oval 4"/>
            <p:cNvSpPr/>
            <p:nvPr/>
          </p:nvSpPr>
          <p:spPr>
            <a:xfrm>
              <a:off x="3571690" y="280831"/>
              <a:ext cx="1570407" cy="8424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International Framework</a:t>
              </a:r>
              <a:endParaRPr lang="en-US" sz="1800" kern="12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32553" y="1986702"/>
            <a:ext cx="4493298" cy="4493298"/>
            <a:chOff x="2110244" y="1123324"/>
            <a:chExt cx="4493298" cy="4493298"/>
          </a:xfrm>
        </p:grpSpPr>
        <p:sp>
          <p:nvSpPr>
            <p:cNvPr id="16" name="Oval 15"/>
            <p:cNvSpPr/>
            <p:nvPr/>
          </p:nvSpPr>
          <p:spPr>
            <a:xfrm>
              <a:off x="2110244" y="1123324"/>
              <a:ext cx="4493298" cy="4493298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shade val="80000"/>
                <a:hueOff val="-237431"/>
                <a:satOff val="0"/>
                <a:lumOff val="11292"/>
                <a:alphaOff val="0"/>
              </a:schemeClr>
            </a:fillRef>
            <a:effectRef idx="2">
              <a:schemeClr val="accent2">
                <a:shade val="80000"/>
                <a:hueOff val="-237431"/>
                <a:satOff val="0"/>
                <a:lumOff val="1129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Oval 6"/>
            <p:cNvSpPr/>
            <p:nvPr/>
          </p:nvSpPr>
          <p:spPr>
            <a:xfrm>
              <a:off x="3571690" y="1392922"/>
              <a:ext cx="1570407" cy="8087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0904" tIns="120904" rIns="120904" bIns="120904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kern="1200" dirty="0" smtClean="0"/>
                <a:t>Regional Networks</a:t>
              </a:r>
              <a:endParaRPr lang="en-US" sz="1700" kern="12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994216" y="3110027"/>
            <a:ext cx="3369973" cy="3369973"/>
            <a:chOff x="2671907" y="2246649"/>
            <a:chExt cx="3369973" cy="3369973"/>
          </a:xfrm>
        </p:grpSpPr>
        <p:sp>
          <p:nvSpPr>
            <p:cNvPr id="14" name="Oval 13"/>
            <p:cNvSpPr/>
            <p:nvPr/>
          </p:nvSpPr>
          <p:spPr>
            <a:xfrm>
              <a:off x="2671907" y="2246649"/>
              <a:ext cx="3369973" cy="3369973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shade val="80000"/>
                <a:hueOff val="-474861"/>
                <a:satOff val="0"/>
                <a:lumOff val="22583"/>
                <a:alphaOff val="0"/>
              </a:schemeClr>
            </a:fillRef>
            <a:effectRef idx="2">
              <a:schemeClr val="accent2">
                <a:shade val="80000"/>
                <a:hueOff val="-474861"/>
                <a:satOff val="0"/>
                <a:lumOff val="2258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Oval 8"/>
            <p:cNvSpPr/>
            <p:nvPr/>
          </p:nvSpPr>
          <p:spPr>
            <a:xfrm>
              <a:off x="3571690" y="2499397"/>
              <a:ext cx="1570407" cy="7582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0904" tIns="120904" rIns="120904" bIns="120904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kern="1200" dirty="0" smtClean="0"/>
                <a:t>National infrastructure</a:t>
              </a:r>
              <a:endParaRPr lang="en-US" sz="1700" kern="12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555878" y="4233351"/>
            <a:ext cx="2246649" cy="2246649"/>
            <a:chOff x="3233569" y="3369973"/>
            <a:chExt cx="2246649" cy="2246649"/>
          </a:xfrm>
        </p:grpSpPr>
        <p:sp>
          <p:nvSpPr>
            <p:cNvPr id="12" name="Oval 11"/>
            <p:cNvSpPr/>
            <p:nvPr/>
          </p:nvSpPr>
          <p:spPr>
            <a:xfrm>
              <a:off x="3233569" y="3369973"/>
              <a:ext cx="2246649" cy="2246649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shade val="80000"/>
                <a:hueOff val="-712292"/>
                <a:satOff val="0"/>
                <a:lumOff val="33875"/>
                <a:alphaOff val="0"/>
              </a:schemeClr>
            </a:fillRef>
            <a:effectRef idx="2">
              <a:schemeClr val="accent2">
                <a:shade val="80000"/>
                <a:hueOff val="-712292"/>
                <a:satOff val="0"/>
                <a:lumOff val="3387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Oval 10"/>
            <p:cNvSpPr/>
            <p:nvPr/>
          </p:nvSpPr>
          <p:spPr>
            <a:xfrm>
              <a:off x="3562583" y="3931636"/>
              <a:ext cx="1588620" cy="11233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0904" tIns="120904" rIns="120904" bIns="120904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kern="1200" dirty="0" smtClean="0"/>
                <a:t>Regulatory Body</a:t>
              </a:r>
              <a:endParaRPr lang="en-US" sz="17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4066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Conditions of the authorization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 smtClean="0"/>
              <a:t>Authorization should also include conditions, which are specific to the NPP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dirty="0" smtClean="0"/>
              <a:t>Can be groups into categories: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Conditions that </a:t>
            </a:r>
            <a:r>
              <a:rPr lang="en-CA" sz="2400" dirty="0"/>
              <a:t>set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technical limits</a:t>
            </a:r>
            <a:r>
              <a:rPr lang="en-CA" sz="2400" dirty="0"/>
              <a:t> and </a:t>
            </a:r>
            <a:r>
              <a:rPr lang="en-CA" sz="2400" dirty="0" smtClean="0"/>
              <a:t>thresholds</a:t>
            </a:r>
            <a:endParaRPr lang="en-CA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Conditions </a:t>
            </a:r>
            <a:r>
              <a:rPr lang="en-CA" sz="2400" dirty="0"/>
              <a:t>that specify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procedures</a:t>
            </a:r>
            <a:r>
              <a:rPr lang="en-CA" sz="2400" dirty="0"/>
              <a:t> and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modes of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operation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Conditions </a:t>
            </a:r>
            <a:r>
              <a:rPr lang="en-CA" sz="2400" dirty="0"/>
              <a:t>pertaining to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administrative</a:t>
            </a:r>
            <a:r>
              <a:rPr lang="en-CA" sz="2400" dirty="0"/>
              <a:t> </a:t>
            </a:r>
            <a:r>
              <a:rPr lang="en-CA" sz="2400" dirty="0" smtClean="0"/>
              <a:t>matters</a:t>
            </a:r>
            <a:endParaRPr lang="en-CA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Conditions </a:t>
            </a:r>
            <a:r>
              <a:rPr lang="en-CA" sz="2400" dirty="0"/>
              <a:t>relating to inspection and </a:t>
            </a:r>
            <a:r>
              <a:rPr lang="en-CA" sz="2400" dirty="0" smtClean="0"/>
              <a:t>enforcement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400" dirty="0" smtClean="0"/>
              <a:t>Conditions </a:t>
            </a:r>
            <a:r>
              <a:rPr lang="en-CA" sz="2400" dirty="0"/>
              <a:t>pertaining to the response to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abnormal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circumstances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In many cases, </a:t>
            </a:r>
            <a:r>
              <a:rPr lang="en-CA" sz="2800" dirty="0" smtClean="0"/>
              <a:t>conditions </a:t>
            </a:r>
            <a:r>
              <a:rPr lang="en-CA" sz="2800" dirty="0" smtClean="0"/>
              <a:t>will reference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authorized party documents</a:t>
            </a:r>
            <a:endParaRPr lang="en-US" sz="28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4759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Public participation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Public </a:t>
            </a:r>
            <a:r>
              <a:rPr lang="en-CA" sz="2800" dirty="0"/>
              <a:t>should be given </a:t>
            </a:r>
            <a:r>
              <a:rPr lang="en-CA" sz="2800" dirty="0" smtClean="0"/>
              <a:t>opportunity </a:t>
            </a:r>
            <a:r>
              <a:rPr lang="en-CA" sz="2800" dirty="0"/>
              <a:t>to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present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views</a:t>
            </a:r>
            <a:r>
              <a:rPr lang="en-CA" sz="2800" dirty="0" smtClean="0"/>
              <a:t> </a:t>
            </a:r>
            <a:r>
              <a:rPr lang="en-CA" sz="2800" dirty="0"/>
              <a:t>during certain steps of </a:t>
            </a:r>
            <a:r>
              <a:rPr lang="en-CA" sz="2800" dirty="0" smtClean="0"/>
              <a:t>authorization </a:t>
            </a:r>
            <a:r>
              <a:rPr lang="en-CA" sz="2800" dirty="0" smtClean="0"/>
              <a:t>process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This reinforces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RB credibility</a:t>
            </a:r>
            <a:r>
              <a:rPr lang="en-CA" sz="2800" dirty="0" smtClean="0"/>
              <a:t> </a:t>
            </a:r>
            <a:r>
              <a:rPr lang="en-CA" sz="2800" dirty="0"/>
              <a:t>and </a:t>
            </a:r>
            <a:r>
              <a:rPr lang="en-CA" sz="2800" dirty="0" smtClean="0"/>
              <a:t>enhances </a:t>
            </a:r>
            <a:r>
              <a:rPr lang="en-CA" sz="2800" dirty="0"/>
              <a:t>public confidence in </a:t>
            </a:r>
            <a:r>
              <a:rPr lang="en-CA" sz="2800" dirty="0" smtClean="0"/>
              <a:t>nuclear </a:t>
            </a:r>
            <a:r>
              <a:rPr lang="en-CA" sz="2800" dirty="0"/>
              <a:t>regulatory </a:t>
            </a:r>
            <a:r>
              <a:rPr lang="en-CA" sz="2800" dirty="0" smtClean="0"/>
              <a:t>regime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Process </a:t>
            </a:r>
            <a:r>
              <a:rPr lang="en-CA" sz="2800" dirty="0"/>
              <a:t>should allow </a:t>
            </a:r>
            <a:r>
              <a:rPr lang="en-CA" sz="2800" dirty="0" smtClean="0"/>
              <a:t>for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challenging</a:t>
            </a:r>
            <a:r>
              <a:rPr lang="en-CA" sz="2800" dirty="0" smtClean="0"/>
              <a:t> </a:t>
            </a:r>
            <a:r>
              <a:rPr lang="en-CA" sz="2800" dirty="0"/>
              <a:t>the issuing of </a:t>
            </a:r>
            <a:r>
              <a:rPr lang="en-CA" sz="2800" dirty="0" smtClean="0"/>
              <a:t>an authorization on health and safety grounds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Public participation should continue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throughout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the lifetime</a:t>
            </a:r>
            <a:r>
              <a:rPr lang="en-CA" sz="2800" dirty="0"/>
              <a:t> of </a:t>
            </a:r>
            <a:r>
              <a:rPr lang="en-CA" sz="2800" dirty="0" smtClean="0"/>
              <a:t>NPP</a:t>
            </a:r>
            <a:endParaRPr lang="en-CA" sz="2800" dirty="0" smtClean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More information on public information in another module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81835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Graded approach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R</a:t>
            </a:r>
            <a:r>
              <a:rPr lang="en-CA" sz="2800" dirty="0" smtClean="0"/>
              <a:t>esources </a:t>
            </a:r>
            <a:r>
              <a:rPr lang="en-CA" sz="2800" dirty="0"/>
              <a:t>devoted to </a:t>
            </a:r>
            <a:r>
              <a:rPr lang="en-CA" sz="2800" dirty="0" smtClean="0"/>
              <a:t>authorization </a:t>
            </a:r>
            <a:r>
              <a:rPr lang="en-CA" sz="2800" dirty="0" smtClean="0"/>
              <a:t>must be </a:t>
            </a:r>
            <a:r>
              <a:rPr lang="en-CA" sz="2800" dirty="0"/>
              <a:t>commensurate with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magnitude</a:t>
            </a:r>
            <a:r>
              <a:rPr lang="en-CA" sz="2800" dirty="0" smtClean="0"/>
              <a:t> </a:t>
            </a:r>
            <a:r>
              <a:rPr lang="en-CA" sz="2800" dirty="0"/>
              <a:t>of </a:t>
            </a:r>
            <a:r>
              <a:rPr lang="en-CA" sz="2800" dirty="0" smtClean="0"/>
              <a:t>radiation risks</a:t>
            </a:r>
            <a:endParaRPr lang="en-CA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 Application </a:t>
            </a:r>
            <a:r>
              <a:rPr lang="en-CA" sz="2800" dirty="0"/>
              <a:t>of </a:t>
            </a:r>
            <a:r>
              <a:rPr lang="en-CA" sz="2800" dirty="0" smtClean="0"/>
              <a:t>graded </a:t>
            </a:r>
            <a:r>
              <a:rPr lang="en-CA" sz="2800" dirty="0"/>
              <a:t>approach by </a:t>
            </a:r>
            <a:r>
              <a:rPr lang="en-CA" sz="2800" dirty="0" smtClean="0"/>
              <a:t>RB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focuses</a:t>
            </a:r>
            <a:r>
              <a:rPr lang="en-CA" sz="2800" dirty="0"/>
              <a:t> </a:t>
            </a:r>
            <a:r>
              <a:rPr lang="en-CA" sz="2800" dirty="0" smtClean="0"/>
              <a:t>how NPP is assessed, </a:t>
            </a:r>
            <a:r>
              <a:rPr lang="en-CA" sz="2800" dirty="0"/>
              <a:t>without unduly limiting </a:t>
            </a:r>
            <a:r>
              <a:rPr lang="en-CA" sz="2800" dirty="0" smtClean="0"/>
              <a:t>authorized </a:t>
            </a:r>
            <a:r>
              <a:rPr lang="en-CA" sz="2800" dirty="0" smtClean="0"/>
              <a:t>party and NPP operation 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RB should use graded </a:t>
            </a:r>
            <a:r>
              <a:rPr lang="en-CA" sz="2800" dirty="0"/>
              <a:t>approach </a:t>
            </a:r>
            <a:r>
              <a:rPr lang="en-CA" sz="2800" dirty="0" smtClean="0"/>
              <a:t>to determine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scope, extent and level of detail</a:t>
            </a:r>
            <a:r>
              <a:rPr lang="en-CA" sz="2800" dirty="0"/>
              <a:t> of </a:t>
            </a:r>
            <a:r>
              <a:rPr lang="en-CA" sz="2800" dirty="0" smtClean="0"/>
              <a:t>and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effort</a:t>
            </a:r>
            <a:r>
              <a:rPr lang="en-CA" sz="2800" dirty="0"/>
              <a:t> to be devoted to </a:t>
            </a:r>
            <a:r>
              <a:rPr lang="en-CA" sz="2800" dirty="0" smtClean="0"/>
              <a:t>authorization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E</a:t>
            </a:r>
            <a:r>
              <a:rPr lang="en-CA" sz="2800" dirty="0" smtClean="0"/>
              <a:t>fforts </a:t>
            </a:r>
            <a:r>
              <a:rPr lang="en-CA" sz="2800" dirty="0"/>
              <a:t>should </a:t>
            </a:r>
            <a:r>
              <a:rPr lang="en-CA" sz="2800" dirty="0" smtClean="0"/>
              <a:t>focus on aspects which </a:t>
            </a:r>
            <a:r>
              <a:rPr lang="en-CA" sz="2800" dirty="0"/>
              <a:t>involve untested (innovative) </a:t>
            </a:r>
            <a:r>
              <a:rPr lang="en-CA" sz="2800" dirty="0" smtClean="0"/>
              <a:t>features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33060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Factors affecting graded approach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 smtClean="0"/>
              <a:t>Account </a:t>
            </a:r>
            <a:r>
              <a:rPr lang="en-CA" sz="2800" dirty="0"/>
              <a:t>should be taken </a:t>
            </a:r>
            <a:r>
              <a:rPr lang="en-CA" sz="2800" dirty="0" smtClean="0"/>
              <a:t>of: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occupational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doses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radioactive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discharges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generation </a:t>
            </a:r>
            <a:r>
              <a:rPr lang="en-CA" sz="2400" dirty="0"/>
              <a:t>of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radioactive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waste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potential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consequences</a:t>
            </a:r>
            <a:r>
              <a:rPr lang="en-CA" sz="2400" dirty="0"/>
              <a:t> of anticipated operational occurrences and </a:t>
            </a:r>
            <a:r>
              <a:rPr lang="en-CA" sz="2400" dirty="0" smtClean="0"/>
              <a:t>accidents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possibility </a:t>
            </a:r>
            <a:r>
              <a:rPr lang="en-CA" sz="2400" dirty="0"/>
              <a:t>of occurrence of very low probability events with potentially high </a:t>
            </a:r>
            <a:r>
              <a:rPr lang="en-CA" sz="2400" dirty="0" smtClean="0"/>
              <a:t>consequences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maturity</a:t>
            </a:r>
            <a:r>
              <a:rPr lang="en-CA" sz="2400" dirty="0" smtClean="0"/>
              <a:t> </a:t>
            </a:r>
            <a:r>
              <a:rPr lang="en-CA" sz="2400" dirty="0"/>
              <a:t>of </a:t>
            </a:r>
            <a:r>
              <a:rPr lang="en-CA" sz="2400" dirty="0" smtClean="0"/>
              <a:t>applicant / authorized party organization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use </a:t>
            </a:r>
            <a:r>
              <a:rPr lang="en-CA" sz="2400" dirty="0"/>
              <a:t>of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proven</a:t>
            </a:r>
            <a:r>
              <a:rPr lang="en-CA" sz="2400" dirty="0"/>
              <a:t> </a:t>
            </a:r>
            <a:r>
              <a:rPr lang="en-CA" sz="2400" dirty="0" smtClean="0"/>
              <a:t>designs, practices </a:t>
            </a:r>
            <a:r>
              <a:rPr lang="en-CA" sz="2400" dirty="0"/>
              <a:t>and </a:t>
            </a:r>
            <a:r>
              <a:rPr lang="en-CA" sz="2400" dirty="0" smtClean="0"/>
              <a:t>procedures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operating experience</a:t>
            </a:r>
            <a:r>
              <a:rPr lang="en-CA" sz="2400" dirty="0"/>
              <a:t> at similar NPPs</a:t>
            </a:r>
            <a:endParaRPr lang="en-CA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2317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Factors affecting graded approach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uncertainties</a:t>
            </a:r>
            <a:r>
              <a:rPr lang="en-CA" sz="2400" dirty="0" smtClean="0"/>
              <a:t> </a:t>
            </a:r>
            <a:r>
              <a:rPr lang="en-CA" sz="2400" dirty="0"/>
              <a:t>in </a:t>
            </a:r>
            <a:r>
              <a:rPr lang="en-CA" sz="2400" dirty="0" smtClean="0"/>
              <a:t>performance </a:t>
            </a:r>
            <a:r>
              <a:rPr lang="en-CA" sz="2400" dirty="0"/>
              <a:t>of </a:t>
            </a:r>
            <a:r>
              <a:rPr lang="en-CA" sz="2400" dirty="0" smtClean="0"/>
              <a:t>the NPP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availability </a:t>
            </a:r>
            <a:r>
              <a:rPr lang="en-CA" sz="2400" dirty="0"/>
              <a:t>of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competent staff</a:t>
            </a:r>
            <a:r>
              <a:rPr lang="en-CA" sz="2400" dirty="0"/>
              <a:t> and experienced managers, contractors and </a:t>
            </a:r>
            <a:r>
              <a:rPr lang="en-CA" sz="2400" dirty="0" smtClean="0"/>
              <a:t>suppliers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extent </a:t>
            </a:r>
            <a:r>
              <a:rPr lang="en-CA" sz="2400" dirty="0"/>
              <a:t>and difficulty of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effort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required</a:t>
            </a:r>
            <a:r>
              <a:rPr lang="en-CA" sz="2400" dirty="0"/>
              <a:t> to construct, maintain, operate and </a:t>
            </a:r>
            <a:r>
              <a:rPr lang="en-CA" sz="2400" dirty="0" smtClean="0"/>
              <a:t>decommission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number</a:t>
            </a:r>
            <a:r>
              <a:rPr lang="en-CA" sz="2400" dirty="0" smtClean="0"/>
              <a:t> </a:t>
            </a:r>
            <a:r>
              <a:rPr lang="en-CA" sz="2400" dirty="0" smtClean="0"/>
              <a:t>of </a:t>
            </a:r>
            <a:r>
              <a:rPr lang="en-CA" sz="2400" dirty="0"/>
              <a:t>related </a:t>
            </a:r>
            <a:r>
              <a:rPr lang="en-CA" sz="2400" dirty="0" smtClean="0"/>
              <a:t>processes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reliability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and complexity</a:t>
            </a:r>
            <a:r>
              <a:rPr lang="en-CA" sz="2400" dirty="0"/>
              <a:t> of </a:t>
            </a:r>
            <a:r>
              <a:rPr lang="en-CA" sz="2400" dirty="0" smtClean="0"/>
              <a:t>SSCs </a:t>
            </a:r>
            <a:r>
              <a:rPr lang="en-CA" sz="2400" dirty="0"/>
              <a:t>and their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accessibility</a:t>
            </a:r>
            <a:r>
              <a:rPr lang="en-CA" sz="2400" dirty="0"/>
              <a:t> for </a:t>
            </a:r>
            <a:r>
              <a:rPr lang="en-CA" sz="2400" dirty="0" smtClean="0"/>
              <a:t>maintenance, </a:t>
            </a:r>
            <a:r>
              <a:rPr lang="en-CA" sz="2400" dirty="0"/>
              <a:t>inspection, testing and repair</a:t>
            </a:r>
            <a:r>
              <a:rPr lang="en-CA" sz="2400" dirty="0" smtClean="0"/>
              <a:t>.</a:t>
            </a:r>
            <a:endParaRPr lang="en-US" sz="24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/>
              <a:t>A</a:t>
            </a:r>
            <a:r>
              <a:rPr lang="en-CA" sz="2800" dirty="0" smtClean="0"/>
              <a:t>pplication </a:t>
            </a:r>
            <a:r>
              <a:rPr lang="en-CA" sz="2800" dirty="0"/>
              <a:t>of </a:t>
            </a:r>
            <a:r>
              <a:rPr lang="en-CA" sz="2800" dirty="0" smtClean="0"/>
              <a:t>graded </a:t>
            </a:r>
            <a:r>
              <a:rPr lang="en-CA" sz="2800" dirty="0"/>
              <a:t>approach should be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reassessed</a:t>
            </a:r>
            <a:r>
              <a:rPr lang="en-CA" sz="2800" dirty="0"/>
              <a:t> </a:t>
            </a:r>
            <a:r>
              <a:rPr lang="en-CA" sz="2800" dirty="0" smtClean="0"/>
              <a:t>throughout authorization process. Adjustments </a:t>
            </a:r>
            <a:r>
              <a:rPr lang="en-CA" sz="2800" dirty="0"/>
              <a:t>may be made as </a:t>
            </a:r>
            <a:r>
              <a:rPr lang="en-CA" sz="2800" dirty="0" smtClean="0"/>
              <a:t>better </a:t>
            </a:r>
            <a:r>
              <a:rPr lang="en-CA" sz="2800" dirty="0"/>
              <a:t>understanding </a:t>
            </a:r>
            <a:r>
              <a:rPr lang="en-CA" sz="2800" dirty="0" smtClean="0"/>
              <a:t>of risks is obtained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61321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S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ite authorization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2800" dirty="0"/>
              <a:t>Before granting authorization for </a:t>
            </a:r>
            <a:r>
              <a:rPr lang="en-CA" sz="2800" dirty="0" smtClean="0"/>
              <a:t>siting, </a:t>
            </a:r>
            <a:r>
              <a:rPr lang="en-CA" sz="2800" dirty="0"/>
              <a:t>RB should be satisfied that: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charset="0"/>
              <a:buChar char="•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Applicant is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competent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and capable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charset="0"/>
              <a:buChar char="•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Site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characteristics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are acceptable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charset="0"/>
              <a:buChar char="•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Baseline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radiological survey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is complete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charset="0"/>
              <a:buChar char="•"/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B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asic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design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of NPP will meet safety requirements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charset="0"/>
              <a:buChar char="•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Applicant has adequate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management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system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charset="0"/>
              <a:buChar char="•"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Research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and development</a:t>
            </a:r>
            <a:r>
              <a:rPr lang="en-CA" altLang="en-US" sz="2400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plans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are adequate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charset="0"/>
              <a:buChar char="•"/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rrangements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for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decommissioning</a:t>
            </a:r>
            <a:r>
              <a:rPr lang="en-CA" altLang="en-US" sz="2400" b="1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management of radioactive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waste</a:t>
            </a: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are adequate</a:t>
            </a:r>
            <a:endParaRPr lang="en-CA" altLang="en-US" sz="2400" b="1" dirty="0">
              <a:solidFill>
                <a:srgbClr val="654A15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6655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Authorization for construction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800" dirty="0" smtClean="0"/>
              <a:t>Before granting authorization for construction, RB should be satisfied that: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dirty="0" smtClean="0"/>
              <a:t>Applicant’s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management system</a:t>
            </a:r>
            <a:r>
              <a:rPr lang="en-CA" sz="2400" dirty="0" smtClean="0"/>
              <a:t> </a:t>
            </a:r>
            <a:r>
              <a:rPr lang="en-CA" sz="2400" dirty="0" smtClean="0"/>
              <a:t>(including provisions for control of suppliers and contractors) is </a:t>
            </a:r>
            <a:r>
              <a:rPr lang="en-CA" sz="2400" dirty="0" smtClean="0"/>
              <a:t>adequate and functioning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Site evaluation</a:t>
            </a:r>
            <a:r>
              <a:rPr lang="en-CA" sz="2400" dirty="0" smtClean="0"/>
              <a:t> is acceptable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Basic design</a:t>
            </a:r>
            <a:r>
              <a:rPr lang="en-CA" sz="2400" dirty="0" smtClean="0"/>
              <a:t> is acceptable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Preliminary Safety Analysis Report (PSAR)</a:t>
            </a:r>
            <a:r>
              <a:rPr lang="en-CA" sz="2400" dirty="0" smtClean="0"/>
              <a:t> </a:t>
            </a:r>
            <a:r>
              <a:rPr lang="en-CA" sz="2400" dirty="0" smtClean="0"/>
              <a:t>and its results are acceptable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Financial arrangements</a:t>
            </a:r>
            <a:r>
              <a:rPr lang="en-CA" sz="2400" dirty="0" smtClean="0"/>
              <a:t> (including for decommissioning) are acceptable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Schedule</a:t>
            </a:r>
            <a:r>
              <a:rPr lang="en-CA" sz="2400" dirty="0" smtClean="0"/>
              <a:t> for construction and acquisition of SSCs is </a:t>
            </a:r>
            <a:r>
              <a:rPr lang="en-CA" sz="2400" dirty="0" smtClean="0"/>
              <a:t>adequate</a:t>
            </a:r>
            <a:endParaRPr lang="en-CA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/>
              <a:t>Industrial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health and safety</a:t>
            </a:r>
            <a:r>
              <a:rPr lang="en-CA" sz="2400" dirty="0"/>
              <a:t> rules are in </a:t>
            </a:r>
            <a:r>
              <a:rPr lang="en-CA" sz="2400" dirty="0" smtClean="0"/>
              <a:t>place</a:t>
            </a:r>
            <a:endParaRPr lang="en-CA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endParaRPr lang="en-CA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0131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Authorization for construction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 smtClean="0"/>
              <a:t>Authorization for construction normally includes conditions regarding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hold-points</a:t>
            </a:r>
            <a:r>
              <a:rPr lang="en-CA" sz="2800" dirty="0" smtClean="0"/>
              <a:t> and requirements for further approvals by the RB, such as: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Pouring of concrete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Installation of certain components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Authorizing nuclear or radioactive material on-site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CA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08726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Authorization for commissioning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Normally a limited authorization for operation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Some overlap with </a:t>
            </a:r>
            <a:r>
              <a:rPr lang="en-CA" sz="2800" dirty="0" smtClean="0"/>
              <a:t>construction</a:t>
            </a:r>
            <a:endParaRPr lang="en-CA" sz="2800" dirty="0" smtClean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Issued in stages with </a:t>
            </a:r>
            <a:r>
              <a:rPr lang="en-CA" sz="2800" dirty="0" smtClean="0"/>
              <a:t>hold-points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Demonstration that SSCs will perform as expected, both individually and in an integrated manner</a:t>
            </a:r>
            <a:endParaRPr lang="en-CA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7339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Authorization for 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commissioning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800" dirty="0" smtClean="0"/>
              <a:t>Before </a:t>
            </a:r>
            <a:r>
              <a:rPr lang="en-CA" sz="2800" dirty="0" smtClean="0"/>
              <a:t>granting authorization for commissioning, RB should be satisfied that: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dirty="0" smtClean="0"/>
              <a:t>commissioning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test programme</a:t>
            </a:r>
            <a:r>
              <a:rPr lang="en-CA" sz="2400" dirty="0" smtClean="0"/>
              <a:t> is complete and contains a set of well-defined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operational limits</a:t>
            </a:r>
            <a:r>
              <a:rPr lang="en-CA" sz="2400" dirty="0" smtClean="0"/>
              <a:t>, test acceptance criteria, conditions and procedures;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dirty="0" smtClean="0"/>
              <a:t>commissioning tests can be safely </a:t>
            </a:r>
            <a:r>
              <a:rPr lang="en-CA" sz="2400" dirty="0" smtClean="0"/>
              <a:t>conducted</a:t>
            </a:r>
            <a:endParaRPr lang="en-CA" sz="2400" dirty="0" smtClean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M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anagement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system</a:t>
            </a:r>
            <a:r>
              <a:rPr lang="en-CA" sz="2400" dirty="0"/>
              <a:t> </a:t>
            </a:r>
            <a:r>
              <a:rPr lang="en-CA" sz="2400" dirty="0" smtClean="0"/>
              <a:t>is adequate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Organizational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structure</a:t>
            </a:r>
            <a:r>
              <a:rPr lang="en-CA" sz="2400" dirty="0"/>
              <a:t> of </a:t>
            </a:r>
            <a:r>
              <a:rPr lang="en-CA" sz="2400" dirty="0" smtClean="0"/>
              <a:t>applicant is adequate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Final Safety Analysis Report (FSAR)</a:t>
            </a:r>
            <a:r>
              <a:rPr lang="en-CA" sz="2400" dirty="0" smtClean="0"/>
              <a:t> and its results are acceptable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dirty="0"/>
              <a:t>Arrangements for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periodic testing, maintenance and inspection</a:t>
            </a:r>
            <a:r>
              <a:rPr lang="en-CA" sz="2400" dirty="0"/>
              <a:t> are adequate 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dirty="0"/>
              <a:t>Process for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change control</a:t>
            </a:r>
            <a:r>
              <a:rPr lang="en-CA" sz="2400" dirty="0"/>
              <a:t> is </a:t>
            </a:r>
            <a:r>
              <a:rPr lang="en-CA" sz="2400" dirty="0" smtClean="0"/>
              <a:t>adequate</a:t>
            </a:r>
            <a:endParaRPr lang="en-CA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703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Overview of regulatory control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34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Authorization of fuel loading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altLang="en-US" sz="28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efore</a:t>
            </a:r>
            <a:r>
              <a:rPr lang="en-CA" altLang="en-US" sz="2800" b="1" dirty="0" smtClean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authorizing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loading of nuclear fuel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,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RB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must be satisfied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that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:</a:t>
            </a:r>
            <a:endParaRPr lang="en-CA" altLang="en-US" sz="28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As-built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is reconciled against design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R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esults of non-nuclear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commissioning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tests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are acceptable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P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rovisions for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radiological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protection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are in place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Operating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instructions and procedures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, especially operating procedures and emergency operating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procedures are adequate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ecording and reporting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systems are in place</a:t>
            </a:r>
            <a:endParaRPr lang="en-CA" altLang="en-US" sz="24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04604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Authorization of fuel loading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charset="0"/>
              <a:buChar char="•"/>
            </a:pPr>
            <a:r>
              <a:rPr lang="en-CA" altLang="en-US" sz="28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Before</a:t>
            </a:r>
            <a:r>
              <a:rPr lang="en-CA" altLang="en-US" sz="2800" b="1" dirty="0">
                <a:solidFill>
                  <a:srgbClr val="654A1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authorizing </a:t>
            </a:r>
            <a:r>
              <a:rPr lang="en-CA" altLang="en-US" sz="28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loading of nuclear fuel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CA" altLang="en-US" sz="2800" dirty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RB </a:t>
            </a:r>
            <a:r>
              <a:rPr lang="en-CA" altLang="en-US" sz="2800" dirty="0">
                <a:latin typeface="Calibri" charset="0"/>
                <a:ea typeface="Calibri" charset="0"/>
                <a:cs typeface="Calibri" charset="0"/>
              </a:rPr>
              <a:t>must be satisfied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that (cont’d):</a:t>
            </a:r>
            <a:endParaRPr lang="en-CA" altLang="en-US" sz="28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Arrangements for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training and qualification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of NPP personnel, including staffing levels and fitness for duty are adequate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Authorized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party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management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system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is adequate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O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n-site and off-site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emergency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preparedness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are in place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Accounting measures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for nuclear and radioactive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materials are in place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Physical protection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is adequate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rrangements for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periodic testing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maintenance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inspection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, control of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modifications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and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surveillance</a:t>
            </a: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are in place</a:t>
            </a:r>
            <a:endParaRPr lang="en-CA" altLang="en-US" sz="24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37122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Authorization of routine operation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Before authorizing routine NPP operation at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full power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, the RB must be satisfied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that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:</a:t>
            </a:r>
            <a:endParaRPr lang="en-CA" altLang="en-US" sz="28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dirty="0">
                <a:latin typeface="Calibri" charset="0"/>
                <a:ea typeface="Calibri" charset="0"/>
                <a:cs typeface="Calibri" charset="0"/>
              </a:rPr>
              <a:t>R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esults of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commissioning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tests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are acceptable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b="1" dirty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imits and conditions for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operation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are in place</a:t>
            </a:r>
          </a:p>
          <a:p>
            <a:pPr lvl="1" indent="-3600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  <a:buFont typeface="Arial" panose="020B0604020202020204" pitchFamily="34" charset="0"/>
              <a:buChar char="−"/>
              <a:defRPr/>
            </a:pP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FSAR</a:t>
            </a: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 has been updated</a:t>
            </a:r>
            <a:endParaRPr lang="en-CA" altLang="en-US" sz="2400" dirty="0" smtClean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30332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Discussion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One of the considerations is that of public involvement.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What ideas do you have on how the RB can meaningfully involve the public in its authorization activities?</a:t>
            </a:r>
            <a:endParaRPr lang="en-CA" altLang="en-US" sz="2800" dirty="0" smtClean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31636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Review and assessment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6801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Learning objectives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Identify </a:t>
            </a: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the IAEA guidance on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review and assessment</a:t>
            </a:r>
            <a:endParaRPr lang="en-GB" altLang="en-US" sz="28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Describe the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purpose of review and assessment by the RB</a:t>
            </a:r>
            <a:endParaRPr lang="en-GB" altLang="en-US" sz="28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>
                <a:latin typeface="Calibri" charset="0"/>
                <a:ea typeface="Calibri" charset="0"/>
                <a:cs typeface="Calibri" charset="0"/>
              </a:rPr>
              <a:t>Describe the general steps in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review and </a:t>
            </a: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assessment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altLang="en-US" sz="2800" dirty="0" smtClean="0">
                <a:latin typeface="Calibri" charset="0"/>
                <a:ea typeface="Calibri" charset="0"/>
                <a:cs typeface="Calibri" charset="0"/>
              </a:rPr>
              <a:t>Understand the concept of defence in depth</a:t>
            </a:r>
            <a:endParaRPr lang="en-GB" altLang="en-US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68866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IAEA guidance on review and assessment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GSR Part 1</a:t>
            </a:r>
            <a:r>
              <a:rPr lang="en-CA" altLang="en-US" sz="28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includes two requirements on review and assessment: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30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Requirement 25: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The RB shall review and assess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relevant information</a:t>
            </a:r>
            <a:r>
              <a:rPr lang="mr-IN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…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to determine whether facilities and activities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comply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with regulatory requirements and the conditions specified in the authorization. This review and assessment</a:t>
            </a:r>
            <a:r>
              <a:rPr lang="mr-IN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…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shall be performed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prior to authorization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and again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over the lifetime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of the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facility</a:t>
            </a:r>
            <a:r>
              <a:rPr lang="mr-IN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…</a:t>
            </a: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</a:t>
            </a:r>
            <a:endParaRPr lang="en-CA" altLang="en-US" sz="2400" b="1" dirty="0" smtClean="0">
              <a:solidFill>
                <a:schemeClr val="tx1">
                  <a:lumMod val="7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altLang="en-US" sz="30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Requirement 26: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altLang="en-US" sz="2400" dirty="0" smtClean="0">
                <a:solidFill>
                  <a:schemeClr val="bg2">
                    <a:lumMod val="1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Review and assessment of a facility or an activity shall be commensurate with the radiation risks associated with the facility or activity, in accordance with a </a:t>
            </a:r>
            <a:r>
              <a:rPr lang="en-CA" altLang="en-US" sz="24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graded approach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26725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Objective of review and assessment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O</a:t>
            </a:r>
            <a:r>
              <a:rPr lang="en-CA" sz="2800" dirty="0" smtClean="0"/>
              <a:t>verall </a:t>
            </a:r>
            <a:r>
              <a:rPr lang="en-CA" sz="2800" dirty="0" smtClean="0"/>
              <a:t>objective is to determine </a:t>
            </a:r>
            <a:r>
              <a:rPr lang="en-CA" sz="2800" dirty="0"/>
              <a:t>whether the </a:t>
            </a:r>
            <a:r>
              <a:rPr lang="en-CA" sz="2800" dirty="0" smtClean="0"/>
              <a:t>applicant’s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submissions demonstrate</a:t>
            </a:r>
            <a:r>
              <a:rPr lang="en-CA" sz="2800" dirty="0"/>
              <a:t> that </a:t>
            </a:r>
            <a:r>
              <a:rPr lang="en-CA" sz="2800" dirty="0" smtClean="0"/>
              <a:t>NPP complies with regulatory requirements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/>
              <a:t>C</a:t>
            </a:r>
            <a:r>
              <a:rPr lang="en-CA" sz="2800" dirty="0" smtClean="0"/>
              <a:t>onfirmation </a:t>
            </a:r>
            <a:r>
              <a:rPr lang="en-CA" sz="2800" dirty="0" smtClean="0"/>
              <a:t>that: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Available</a:t>
            </a:r>
            <a:r>
              <a:rPr lang="en-CA" sz="2400" dirty="0" smtClean="0"/>
              <a:t> </a:t>
            </a:r>
            <a:r>
              <a:rPr lang="en-CA" sz="2400" dirty="0"/>
              <a:t>information demonstrates the safety of the </a:t>
            </a:r>
            <a:r>
              <a:rPr lang="en-CA" sz="2400" dirty="0" smtClean="0"/>
              <a:t>NPP 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/>
              <a:t>I</a:t>
            </a:r>
            <a:r>
              <a:rPr lang="en-CA" sz="2400" dirty="0" smtClean="0"/>
              <a:t>nformation </a:t>
            </a:r>
            <a:r>
              <a:rPr lang="en-CA" sz="2400" dirty="0"/>
              <a:t>contained </a:t>
            </a:r>
            <a:r>
              <a:rPr lang="en-CA" sz="2400" dirty="0" smtClean="0"/>
              <a:t>in </a:t>
            </a:r>
            <a:r>
              <a:rPr lang="en-CA" sz="2400" dirty="0"/>
              <a:t>submissions is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accurate and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sufficient</a:t>
            </a:r>
            <a:r>
              <a:rPr lang="en-CA" sz="2400" dirty="0" smtClean="0"/>
              <a:t> 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400" dirty="0"/>
              <a:t>T</a:t>
            </a:r>
            <a:r>
              <a:rPr lang="en-CA" sz="2400" dirty="0" smtClean="0"/>
              <a:t>echnical </a:t>
            </a:r>
            <a:r>
              <a:rPr lang="en-CA" sz="2400" dirty="0"/>
              <a:t>solutions, and in particular any novel ones, have been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proven or qualified</a:t>
            </a:r>
            <a:r>
              <a:rPr lang="en-CA" sz="2400" dirty="0"/>
              <a:t> by experience or testing or both, and are capable of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achieving</a:t>
            </a:r>
            <a:r>
              <a:rPr lang="en-CA" sz="2400" dirty="0"/>
              <a:t> the required level of </a:t>
            </a:r>
            <a:r>
              <a:rPr lang="en-CA" sz="2400" dirty="0" smtClean="0"/>
              <a:t>safety</a:t>
            </a:r>
            <a:endParaRPr lang="en-US" sz="24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46788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Management of review and assessment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Review and assessment for an NPP requires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considerable</a:t>
            </a:r>
            <a:r>
              <a:rPr lang="en-CA" sz="2800" dirty="0"/>
              <a:t> effort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Consideration </a:t>
            </a:r>
            <a:r>
              <a:rPr lang="en-CA" sz="2800" dirty="0"/>
              <a:t>should be given to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assigning managerial responsibility</a:t>
            </a:r>
            <a:r>
              <a:rPr lang="en-CA" sz="2800" dirty="0"/>
              <a:t> to a single individual or organizational </a:t>
            </a:r>
            <a:r>
              <a:rPr lang="en-CA" sz="2800" dirty="0" smtClean="0"/>
              <a:t>unit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The RB will need to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cooperate</a:t>
            </a:r>
            <a:r>
              <a:rPr lang="en-CA" sz="2800" dirty="0" smtClean="0"/>
              <a:t> with the applicant to ensure review and assessment is effective and informed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Information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from other sources</a:t>
            </a:r>
            <a:r>
              <a:rPr lang="en-CA" sz="2800" dirty="0"/>
              <a:t> (such as incident reports from other States) which have a bearing on the safety of </a:t>
            </a:r>
            <a:r>
              <a:rPr lang="en-CA" sz="2800" dirty="0" smtClean="0"/>
              <a:t>the NPP </a:t>
            </a:r>
            <a:r>
              <a:rPr lang="en-CA" sz="2800" dirty="0"/>
              <a:t>should </a:t>
            </a:r>
            <a:r>
              <a:rPr lang="en-CA" sz="2800" dirty="0" smtClean="0"/>
              <a:t>also be </a:t>
            </a:r>
            <a:r>
              <a:rPr lang="en-CA" sz="2800" dirty="0"/>
              <a:t>reviewed and </a:t>
            </a:r>
            <a:r>
              <a:rPr lang="en-CA" sz="2800" dirty="0" smtClean="0"/>
              <a:t>assessed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88552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Management of review and assessment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/>
              <a:t>M</a:t>
            </a:r>
            <a:r>
              <a:rPr lang="en-CA" sz="2800" dirty="0" smtClean="0"/>
              <a:t>anagement </a:t>
            </a:r>
            <a:r>
              <a:rPr lang="en-CA" sz="2800" dirty="0"/>
              <a:t>of review and assessment should include responsibility for: </a:t>
            </a:r>
            <a:endParaRPr lang="en-US" sz="28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Planning</a:t>
            </a:r>
            <a:r>
              <a:rPr lang="en-CA" sz="2400" dirty="0" smtClean="0"/>
              <a:t> </a:t>
            </a:r>
            <a:r>
              <a:rPr lang="en-CA" sz="2400" dirty="0"/>
              <a:t>and directing the </a:t>
            </a:r>
            <a:r>
              <a:rPr lang="en-CA" sz="2400" dirty="0" smtClean="0"/>
              <a:t>process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Preparing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procedures</a:t>
            </a:r>
            <a:r>
              <a:rPr lang="en-CA" sz="2400" dirty="0" smtClean="0"/>
              <a:t> 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Coordinating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information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exchange</a:t>
            </a:r>
            <a:r>
              <a:rPr lang="en-CA" sz="2400" dirty="0"/>
              <a:t> between </a:t>
            </a:r>
            <a:r>
              <a:rPr lang="en-CA" sz="2400" dirty="0" smtClean="0"/>
              <a:t>RB and applicant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Log and follow-up all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documents</a:t>
            </a:r>
            <a:r>
              <a:rPr lang="en-CA" sz="2400" dirty="0" smtClean="0"/>
              <a:t> </a:t>
            </a:r>
            <a:r>
              <a:rPr lang="en-CA" sz="2400" dirty="0"/>
              <a:t>sent or </a:t>
            </a:r>
            <a:r>
              <a:rPr lang="en-CA" sz="2400" dirty="0" smtClean="0"/>
              <a:t>received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Monitoring status</a:t>
            </a:r>
            <a:r>
              <a:rPr lang="en-CA" sz="2400" dirty="0" smtClean="0"/>
              <a:t> </a:t>
            </a:r>
            <a:r>
              <a:rPr lang="en-CA" sz="2400" dirty="0"/>
              <a:t>of </a:t>
            </a:r>
            <a:r>
              <a:rPr lang="en-CA" sz="2400" dirty="0" smtClean="0"/>
              <a:t>submissions and reviews and assessments against schedule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Making arrangements for various </a:t>
            </a:r>
            <a:r>
              <a:rPr lang="en-CA" sz="2400" dirty="0"/>
              <a:t>parts of </a:t>
            </a:r>
            <a:r>
              <a:rPr lang="en-CA" sz="2400" dirty="0" smtClean="0"/>
              <a:t>RB </a:t>
            </a:r>
            <a:r>
              <a:rPr lang="en-CA" sz="2400" dirty="0"/>
              <a:t>to </a:t>
            </a:r>
            <a:r>
              <a:rPr lang="en-CA" sz="2400" dirty="0" smtClean="0"/>
              <a:t>combine expertise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85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altLang="en-US" dirty="0" smtClean="0">
                <a:latin typeface="Calibri" charset="0"/>
                <a:ea typeface="Calibri" charset="0"/>
                <a:cs typeface="Calibri" charset="0"/>
              </a:rPr>
              <a:t>Overview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Sound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regulatory control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 is </a:t>
            </a:r>
            <a:r>
              <a:rPr lang="en-CA" altLang="en-US" sz="2800" b="1" dirty="0" smtClean="0">
                <a:solidFill>
                  <a:schemeClr val="tx1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essential</a:t>
            </a:r>
            <a:r>
              <a:rPr lang="en-CA" altLang="en-US" sz="2800" b="1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CA" altLang="en-US" sz="2800" dirty="0" smtClean="0">
                <a:latin typeface="Calibri" charset="0"/>
                <a:ea typeface="Calibri" charset="0"/>
                <a:cs typeface="Calibri" charset="0"/>
              </a:rPr>
              <a:t>for ensuring that a nuclear power plant is safely: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Sited;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Designed;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Constructed;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Commissioned;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Operated; and 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CA" altLang="en-US" sz="2400" dirty="0" smtClean="0">
                <a:latin typeface="Calibri" charset="0"/>
                <a:ea typeface="Calibri" charset="0"/>
                <a:cs typeface="Calibri" charset="0"/>
              </a:rPr>
              <a:t>Decommissioned.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dirty="0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9524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Management of review and assessment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 smtClean="0"/>
              <a:t>The </a:t>
            </a:r>
            <a:r>
              <a:rPr lang="en-CA" sz="2800" dirty="0"/>
              <a:t>management of review and assessment should include responsibility </a:t>
            </a:r>
            <a:r>
              <a:rPr lang="en-CA" sz="2800" dirty="0" smtClean="0"/>
              <a:t>for (cont’d): </a:t>
            </a:r>
            <a:endParaRPr lang="en-US" sz="28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Making </a:t>
            </a:r>
            <a:r>
              <a:rPr lang="en-CA" sz="2400" dirty="0"/>
              <a:t>arrangements for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coordination</a:t>
            </a:r>
            <a:r>
              <a:rPr lang="en-CA" sz="2400" dirty="0"/>
              <a:t> </a:t>
            </a:r>
            <a:r>
              <a:rPr lang="en-CA" sz="2400" dirty="0" smtClean="0"/>
              <a:t>between activities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Making </a:t>
            </a:r>
            <a:r>
              <a:rPr lang="en-CA" sz="2400" dirty="0"/>
              <a:t>arrangements for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liaison</a:t>
            </a:r>
            <a:r>
              <a:rPr lang="en-CA" sz="2400" dirty="0"/>
              <a:t> with consultants, advisory committees or </a:t>
            </a:r>
            <a:r>
              <a:rPr lang="en-CA" sz="2400" dirty="0" smtClean="0"/>
              <a:t>other organizations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Facilitating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consultation</a:t>
            </a:r>
            <a:r>
              <a:rPr lang="en-CA" sz="2400" dirty="0"/>
              <a:t> </a:t>
            </a:r>
            <a:r>
              <a:rPr lang="en-CA" sz="2400" dirty="0" smtClean="0"/>
              <a:t>with </a:t>
            </a:r>
            <a:r>
              <a:rPr lang="en-CA" sz="2400" dirty="0"/>
              <a:t>other </a:t>
            </a:r>
            <a:r>
              <a:rPr lang="en-CA" sz="2400" dirty="0" smtClean="0"/>
              <a:t>RBs </a:t>
            </a:r>
            <a:r>
              <a:rPr lang="en-CA" sz="2400" dirty="0"/>
              <a:t>and </a:t>
            </a:r>
            <a:r>
              <a:rPr lang="en-CA" sz="2400" dirty="0" smtClean="0"/>
              <a:t>government departments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Collating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and disseminating</a:t>
            </a:r>
            <a:r>
              <a:rPr lang="en-CA" sz="2400" dirty="0"/>
              <a:t> </a:t>
            </a:r>
            <a:r>
              <a:rPr lang="en-CA" sz="2400" dirty="0" smtClean="0"/>
              <a:t>overall findings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Planning </a:t>
            </a:r>
            <a:r>
              <a:rPr lang="en-CA" sz="2400" dirty="0"/>
              <a:t>for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public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consultation</a:t>
            </a:r>
            <a:endParaRPr lang="en-US" sz="2400" b="1" dirty="0">
              <a:solidFill>
                <a:schemeClr val="tx1">
                  <a:lumMod val="75000"/>
                </a:schemeClr>
              </a:solidFill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Planning </a:t>
            </a:r>
            <a:r>
              <a:rPr lang="en-CA" sz="2400" dirty="0"/>
              <a:t>for any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hearing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process</a:t>
            </a:r>
            <a:endParaRPr lang="en-US" sz="2400" b="1" dirty="0">
              <a:solidFill>
                <a:schemeClr val="tx1">
                  <a:lumMod val="75000"/>
                </a:schemeClr>
              </a:solidFill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Qualification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and training</a:t>
            </a:r>
            <a:r>
              <a:rPr lang="en-CA" sz="2400" dirty="0"/>
              <a:t> of </a:t>
            </a:r>
            <a:r>
              <a:rPr lang="en-CA" sz="2400" dirty="0" smtClean="0"/>
              <a:t>RB personnel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21764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Scheduling of submissions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RB should advise applicant of </a:t>
            </a:r>
            <a:r>
              <a:rPr lang="en-CA" sz="2800" dirty="0"/>
              <a:t>the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period of time</a:t>
            </a:r>
            <a:r>
              <a:rPr lang="en-CA" sz="2800" dirty="0"/>
              <a:t> that </a:t>
            </a:r>
            <a:r>
              <a:rPr lang="en-CA" sz="2800" dirty="0" smtClean="0"/>
              <a:t>it will take for the review and assessment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RB and applicant should reach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agreement</a:t>
            </a:r>
            <a:r>
              <a:rPr lang="en-CA" sz="2800" dirty="0" smtClean="0"/>
              <a:t> on schedule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RB needs to recognize that </a:t>
            </a:r>
            <a:r>
              <a:rPr lang="en-CA" sz="2800" dirty="0"/>
              <a:t>information initially </a:t>
            </a:r>
            <a:r>
              <a:rPr lang="en-CA" sz="2800" dirty="0" smtClean="0"/>
              <a:t>submitted </a:t>
            </a:r>
            <a:r>
              <a:rPr lang="en-CA" sz="2800" dirty="0"/>
              <a:t>may be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incomplete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Important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issues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will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arise</a:t>
            </a:r>
            <a:r>
              <a:rPr lang="en-CA" sz="2800" dirty="0"/>
              <a:t>, necessitating additional </a:t>
            </a:r>
            <a:r>
              <a:rPr lang="en-CA" sz="2800" dirty="0" smtClean="0"/>
              <a:t>studies and extending the time necessary for RB review and assessment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RB should make best effort to comply with schedule, but must</a:t>
            </a:r>
            <a:r>
              <a:rPr lang="en-CA" sz="2800" dirty="0"/>
              <a:t>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not compromise its responsibilities</a:t>
            </a:r>
            <a:endParaRPr lang="en-US" sz="28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81966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Use of consultants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RB </a:t>
            </a:r>
            <a:r>
              <a:rPr lang="en-CA" sz="2800" dirty="0" smtClean="0"/>
              <a:t>must have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sufficient competent staff</a:t>
            </a:r>
            <a:r>
              <a:rPr lang="en-CA" sz="2800" dirty="0" smtClean="0"/>
              <a:t> to conduct review and assessment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Even so, in some cases the RB may not have all the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specialized technical knowledge</a:t>
            </a:r>
            <a:r>
              <a:rPr lang="en-CA" sz="2800" dirty="0" smtClean="0"/>
              <a:t> required and will need to engage consultants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 smtClean="0"/>
              <a:t>RB</a:t>
            </a:r>
            <a:r>
              <a:rPr lang="en-CA" sz="2800" dirty="0"/>
              <a:t> </a:t>
            </a:r>
            <a:r>
              <a:rPr lang="en-CA" sz="2800" dirty="0" smtClean="0"/>
              <a:t>should </a:t>
            </a:r>
            <a:r>
              <a:rPr lang="en-CA" sz="2800" dirty="0"/>
              <a:t>have </a:t>
            </a:r>
            <a:r>
              <a:rPr lang="en-CA" sz="2800" dirty="0" smtClean="0"/>
              <a:t>competent </a:t>
            </a:r>
            <a:r>
              <a:rPr lang="en-CA" sz="2800" dirty="0"/>
              <a:t>staff </a:t>
            </a:r>
            <a:r>
              <a:rPr lang="en-CA" sz="2800" dirty="0" smtClean="0"/>
              <a:t>to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oversee and evaluate</a:t>
            </a:r>
            <a:r>
              <a:rPr lang="en-CA" sz="2800" dirty="0" smtClean="0"/>
              <a:t> </a:t>
            </a:r>
            <a:r>
              <a:rPr lang="en-CA" sz="2800" dirty="0"/>
              <a:t>the </a:t>
            </a:r>
            <a:r>
              <a:rPr lang="en-CA" sz="2800" dirty="0" smtClean="0"/>
              <a:t>work of consultants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U</a:t>
            </a:r>
            <a:r>
              <a:rPr lang="en-CA" sz="2800" dirty="0" smtClean="0"/>
              <a:t>se </a:t>
            </a:r>
            <a:r>
              <a:rPr lang="en-CA" sz="2800" dirty="0"/>
              <a:t>of consultants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does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not relieve</a:t>
            </a:r>
            <a:r>
              <a:rPr lang="en-CA" sz="2800" dirty="0"/>
              <a:t> </a:t>
            </a:r>
            <a:r>
              <a:rPr lang="en-CA" sz="2800" dirty="0" smtClean="0"/>
              <a:t>RB </a:t>
            </a:r>
            <a:r>
              <a:rPr lang="en-CA" sz="2800" dirty="0"/>
              <a:t>its </a:t>
            </a:r>
            <a:r>
              <a:rPr lang="en-CA" sz="2800" dirty="0" smtClean="0"/>
              <a:t>responsibilities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59074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Relationship between RB and applicant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Formal</a:t>
            </a:r>
            <a:r>
              <a:rPr lang="en-CA" sz="2800" dirty="0" smtClean="0"/>
              <a:t> </a:t>
            </a:r>
            <a:r>
              <a:rPr lang="en-CA" sz="2800" dirty="0"/>
              <a:t>communication between </a:t>
            </a:r>
            <a:r>
              <a:rPr lang="en-CA" sz="2800" dirty="0" smtClean="0"/>
              <a:t>applicant and RB </a:t>
            </a:r>
            <a:r>
              <a:rPr lang="en-CA" sz="2800" dirty="0"/>
              <a:t>should be </a:t>
            </a:r>
            <a:r>
              <a:rPr lang="en-CA" sz="2800" dirty="0" smtClean="0"/>
              <a:t>established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Informal</a:t>
            </a:r>
            <a:r>
              <a:rPr lang="en-CA" sz="2800" dirty="0" smtClean="0"/>
              <a:t> communications among specialists to clarify issues should be encouraged, but requests for additional work must go through formal channels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Where an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applicant’s contractor</a:t>
            </a:r>
            <a:r>
              <a:rPr lang="en-CA" sz="2800" dirty="0" smtClean="0"/>
              <a:t> has needed information, applicant must make necessary arrangements. This may include direct contact between RB and contractor</a:t>
            </a:r>
            <a:endParaRPr lang="en-CA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These </a:t>
            </a:r>
            <a:r>
              <a:rPr lang="en-CA" sz="2800" dirty="0"/>
              <a:t>contacts </a:t>
            </a:r>
            <a:r>
              <a:rPr lang="en-CA" sz="2800" dirty="0" smtClean="0"/>
              <a:t>must </a:t>
            </a:r>
            <a:r>
              <a:rPr lang="en-CA" sz="2800" dirty="0"/>
              <a:t>not diminish </a:t>
            </a:r>
            <a:r>
              <a:rPr lang="en-CA" sz="2800" dirty="0" smtClean="0"/>
              <a:t>applicant’s responsibility 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07662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Relationship with RBs of other States and international organizations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Particularly </a:t>
            </a:r>
            <a:r>
              <a:rPr lang="en-CA" sz="2800" dirty="0"/>
              <a:t>useful </a:t>
            </a:r>
            <a:r>
              <a:rPr lang="en-CA" sz="2800" dirty="0" smtClean="0"/>
              <a:t>where other RBs have </a:t>
            </a:r>
            <a:r>
              <a:rPr lang="en-CA" sz="2800" dirty="0"/>
              <a:t>experience in authorizing similar </a:t>
            </a:r>
            <a:r>
              <a:rPr lang="en-CA" sz="2800" dirty="0" smtClean="0"/>
              <a:t>facilities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 smtClean="0"/>
              <a:t>Specific </a:t>
            </a:r>
            <a:r>
              <a:rPr lang="en-CA" sz="2800" dirty="0"/>
              <a:t>reasons </a:t>
            </a:r>
            <a:r>
              <a:rPr lang="en-CA" sz="2800" dirty="0" smtClean="0"/>
              <a:t>include:</a:t>
            </a:r>
            <a:endParaRPr lang="en-US" sz="28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Gaining knowledge of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authorization basis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Gaining </a:t>
            </a:r>
            <a:r>
              <a:rPr lang="en-CA" sz="2400" dirty="0"/>
              <a:t>knowledge of a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novel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facility</a:t>
            </a:r>
            <a:endParaRPr lang="en-US" sz="2400" b="1" dirty="0">
              <a:solidFill>
                <a:schemeClr val="tx1">
                  <a:lumMod val="75000"/>
                </a:schemeClr>
              </a:solidFill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Adding </a:t>
            </a:r>
            <a:r>
              <a:rPr lang="en-CA" sz="2400" dirty="0"/>
              <a:t>to </a:t>
            </a:r>
            <a:r>
              <a:rPr lang="en-CA" sz="2400" dirty="0" smtClean="0"/>
              <a:t>database </a:t>
            </a:r>
            <a:r>
              <a:rPr lang="en-CA" sz="2400" dirty="0"/>
              <a:t>of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operating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experience</a:t>
            </a:r>
            <a:endParaRPr lang="en-US" sz="2400" b="1" dirty="0">
              <a:solidFill>
                <a:schemeClr val="tx1">
                  <a:lumMod val="75000"/>
                </a:schemeClr>
              </a:solidFill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Gaining </a:t>
            </a:r>
            <a:r>
              <a:rPr lang="en-CA" sz="2400" dirty="0"/>
              <a:t>knowledge of different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methods of analysis</a:t>
            </a:r>
            <a:r>
              <a:rPr lang="en-CA" sz="2400" dirty="0"/>
              <a:t>, such as methods using computer </a:t>
            </a:r>
            <a:r>
              <a:rPr lang="en-CA" sz="2400" dirty="0" smtClean="0"/>
              <a:t>codes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Gaining </a:t>
            </a:r>
            <a:r>
              <a:rPr lang="en-CA" sz="2400" dirty="0"/>
              <a:t>knowledge of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applicant’s contractors</a:t>
            </a:r>
            <a:endParaRPr lang="en-US" sz="2400" b="1" dirty="0">
              <a:solidFill>
                <a:schemeClr val="tx1">
                  <a:lumMod val="75000"/>
                </a:schemeClr>
              </a:solidFill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Obtaining </a:t>
            </a:r>
            <a:r>
              <a:rPr lang="en-CA" sz="2400" dirty="0"/>
              <a:t>information on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facilities in other States</a:t>
            </a:r>
            <a:r>
              <a:rPr lang="en-CA" sz="2400" dirty="0"/>
              <a:t> </a:t>
            </a:r>
            <a:r>
              <a:rPr lang="en-CA" sz="2400" dirty="0" smtClean="0"/>
              <a:t>which may </a:t>
            </a:r>
            <a:r>
              <a:rPr lang="en-CA" sz="2400" dirty="0"/>
              <a:t>have an influence on </a:t>
            </a:r>
            <a:r>
              <a:rPr lang="en-CA" sz="2400" dirty="0" smtClean="0"/>
              <a:t>safety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dirty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29571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Review and </a:t>
            </a:r>
            <a:r>
              <a:rPr lang="en-GB" smtClean="0">
                <a:latin typeface="Calibri" charset="0"/>
                <a:ea typeface="Calibri" charset="0"/>
                <a:cs typeface="Calibri" charset="0"/>
              </a:rPr>
              <a:t>assessment plan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P</a:t>
            </a:r>
            <a:r>
              <a:rPr lang="en-CA" sz="2800" dirty="0" smtClean="0"/>
              <a:t>erform </a:t>
            </a:r>
            <a:r>
              <a:rPr lang="en-CA" sz="2800" dirty="0"/>
              <a:t>an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acceptance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review</a:t>
            </a:r>
            <a:r>
              <a:rPr lang="en-CA" sz="2800" dirty="0" smtClean="0"/>
              <a:t>. Submissions that are deficient are </a:t>
            </a:r>
            <a:r>
              <a:rPr lang="en-CA" sz="2800" dirty="0"/>
              <a:t>returned to </a:t>
            </a:r>
            <a:r>
              <a:rPr lang="en-CA" sz="2800" dirty="0" smtClean="0"/>
              <a:t>applicant </a:t>
            </a:r>
            <a:r>
              <a:rPr lang="en-CA" sz="2800" dirty="0"/>
              <a:t>for </a:t>
            </a:r>
            <a:r>
              <a:rPr lang="en-CA" sz="2800" dirty="0" smtClean="0"/>
              <a:t>correction </a:t>
            </a: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Define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scope</a:t>
            </a:r>
            <a:r>
              <a:rPr lang="en-CA" sz="2800" dirty="0" smtClean="0"/>
              <a:t> </a:t>
            </a:r>
            <a:r>
              <a:rPr lang="en-CA" sz="2800" dirty="0"/>
              <a:t>of </a:t>
            </a:r>
            <a:r>
              <a:rPr lang="en-CA" sz="2800" dirty="0" smtClean="0"/>
              <a:t>review </a:t>
            </a:r>
            <a:r>
              <a:rPr lang="en-CA" sz="2800" dirty="0"/>
              <a:t>and </a:t>
            </a:r>
            <a:r>
              <a:rPr lang="en-CA" sz="2800" dirty="0" smtClean="0"/>
              <a:t>assessment </a:t>
            </a:r>
            <a:endParaRPr lang="en-US" sz="2800" dirty="0"/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Specify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acceptance</a:t>
            </a:r>
            <a:r>
              <a:rPr lang="en-CA" sz="2800" dirty="0" smtClean="0"/>
              <a:t> criteria </a:t>
            </a:r>
            <a:endParaRPr lang="en-US" sz="2800" dirty="0"/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Identify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additional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information</a:t>
            </a:r>
            <a:r>
              <a:rPr lang="en-CA" sz="2800" dirty="0"/>
              <a:t> </a:t>
            </a:r>
            <a:r>
              <a:rPr lang="en-CA" sz="2800" dirty="0" smtClean="0"/>
              <a:t>needed </a:t>
            </a:r>
            <a:endParaRPr lang="en-US" sz="2800" dirty="0"/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Perform </a:t>
            </a:r>
            <a:r>
              <a:rPr lang="en-CA" sz="2800" dirty="0"/>
              <a:t>a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step by step</a:t>
            </a:r>
            <a:r>
              <a:rPr lang="en-CA" sz="2800" dirty="0"/>
              <a:t> review and assessment procedure to determine whether the </a:t>
            </a:r>
            <a:r>
              <a:rPr lang="en-CA" sz="2800" dirty="0" smtClean="0"/>
              <a:t>acceptance criteria are met </a:t>
            </a:r>
            <a:endParaRPr lang="en-US" sz="2800" dirty="0"/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Decide on acceptability</a:t>
            </a:r>
            <a:r>
              <a:rPr lang="en-CA" sz="2800" dirty="0" smtClean="0"/>
              <a:t> </a:t>
            </a:r>
            <a:r>
              <a:rPr lang="en-CA" sz="2800" dirty="0"/>
              <a:t>of </a:t>
            </a:r>
            <a:r>
              <a:rPr lang="en-CA" sz="2800" dirty="0" smtClean="0"/>
              <a:t>applicant’s submission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32027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Scope and depth of review and assessment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800" dirty="0" smtClean="0"/>
              <a:t>Depends on several factors, including: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Novelty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bg2">
                  <a:lumMod val="10000"/>
                </a:schemeClr>
              </a:buClr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Complexity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P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revious experience</a:t>
            </a:r>
            <a:endParaRPr lang="en-US" sz="2400" b="1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sz="2800" dirty="0"/>
              <a:t>M</a:t>
            </a:r>
            <a:r>
              <a:rPr lang="en-CA" sz="2800" dirty="0" smtClean="0"/>
              <a:t>ajor </a:t>
            </a:r>
            <a:r>
              <a:rPr lang="en-CA" sz="2800" dirty="0"/>
              <a:t>feature </a:t>
            </a:r>
            <a:r>
              <a:rPr lang="en-CA" sz="2800" dirty="0" smtClean="0"/>
              <a:t>is </a:t>
            </a:r>
            <a:r>
              <a:rPr lang="en-CA" sz="2800" dirty="0"/>
              <a:t>analysis of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normal and fault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conditions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sz="2800" dirty="0" smtClean="0"/>
              <a:t>Is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not a repetition</a:t>
            </a:r>
            <a:r>
              <a:rPr lang="en-CA" sz="2800" dirty="0" smtClean="0"/>
              <a:t> of work done by applicant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bg2">
                  <a:lumMod val="10000"/>
                </a:schemeClr>
              </a:buClr>
            </a:pPr>
            <a:r>
              <a:rPr lang="en-CA" sz="2800" dirty="0" smtClean="0"/>
              <a:t>Rather, it is work done to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confirm</a:t>
            </a:r>
            <a:r>
              <a:rPr lang="en-CA" sz="2800" dirty="0" smtClean="0"/>
              <a:t> that applicant’s submissions are accurate and sufficient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69876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Bases for decisions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 smtClean="0"/>
              <a:t>Factors that should be taken into account include: </a:t>
            </a:r>
            <a:endParaRPr lang="en-US" sz="28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/>
              <a:t>E</a:t>
            </a:r>
            <a:r>
              <a:rPr lang="en-CA" sz="2400" dirty="0" smtClean="0"/>
              <a:t>xtent </a:t>
            </a:r>
            <a:r>
              <a:rPr lang="en-CA" sz="2400" dirty="0"/>
              <a:t>to which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safety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objectives</a:t>
            </a:r>
            <a:r>
              <a:rPr lang="en-CA" sz="2400" dirty="0"/>
              <a:t> and regulatory requirements </a:t>
            </a:r>
            <a:r>
              <a:rPr lang="en-CA" sz="2400" dirty="0" smtClean="0"/>
              <a:t>are met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Depth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and detail</a:t>
            </a:r>
            <a:r>
              <a:rPr lang="en-CA" sz="2400" dirty="0"/>
              <a:t> </a:t>
            </a:r>
            <a:r>
              <a:rPr lang="en-CA" sz="2400" dirty="0" smtClean="0"/>
              <a:t>of submission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dirty="0" smtClean="0"/>
              <a:t>Current s</a:t>
            </a:r>
            <a:r>
              <a:rPr lang="en-CA" sz="2400" dirty="0" smtClean="0"/>
              <a:t>tate </a:t>
            </a:r>
            <a:r>
              <a:rPr lang="en-CA" sz="2400" dirty="0"/>
              <a:t>of </a:t>
            </a: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knowledge</a:t>
            </a:r>
            <a:endParaRPr lang="en-US" sz="2400" b="1" dirty="0">
              <a:solidFill>
                <a:schemeClr val="tx1">
                  <a:lumMod val="75000"/>
                </a:schemeClr>
              </a:solidFill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Confidence</a:t>
            </a:r>
            <a:r>
              <a:rPr lang="en-CA" sz="2400" dirty="0" smtClean="0"/>
              <a:t> </a:t>
            </a:r>
            <a:r>
              <a:rPr lang="en-CA" sz="2400" dirty="0"/>
              <a:t>in the </a:t>
            </a:r>
            <a:r>
              <a:rPr lang="en-CA" sz="2400" dirty="0" smtClean="0"/>
              <a:t>conclusions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RB will not </a:t>
            </a:r>
            <a:r>
              <a:rPr lang="en-CA" sz="2800" dirty="0"/>
              <a:t>have, in advance, </a:t>
            </a:r>
            <a:r>
              <a:rPr lang="en-CA" sz="2800" dirty="0" smtClean="0"/>
              <a:t>requirements </a:t>
            </a:r>
            <a:r>
              <a:rPr lang="en-CA" sz="2800" dirty="0"/>
              <a:t>covering all </a:t>
            </a:r>
            <a:r>
              <a:rPr lang="en-CA" sz="2800" dirty="0" smtClean="0"/>
              <a:t>areas </a:t>
            </a:r>
            <a:r>
              <a:rPr lang="en-CA" sz="2800" dirty="0"/>
              <a:t>subject to review and </a:t>
            </a:r>
            <a:r>
              <a:rPr lang="en-CA" sz="2800" dirty="0" smtClean="0"/>
              <a:t>assessment.</a:t>
            </a:r>
            <a:r>
              <a:rPr lang="en-CA" sz="2800" dirty="0"/>
              <a:t> </a:t>
            </a:r>
            <a:r>
              <a:rPr lang="en-CA" sz="2800" dirty="0" smtClean="0"/>
              <a:t>RB will need to </a:t>
            </a:r>
            <a:r>
              <a:rPr lang="en-CA" sz="2800" dirty="0"/>
              <a:t>evaluate </a:t>
            </a:r>
            <a:r>
              <a:rPr lang="en-CA" sz="2800" dirty="0" smtClean="0"/>
              <a:t>acceptability </a:t>
            </a:r>
            <a:r>
              <a:rPr lang="en-CA" sz="2800" dirty="0"/>
              <a:t>of </a:t>
            </a:r>
            <a:r>
              <a:rPr lang="en-CA" sz="2800" dirty="0" smtClean="0"/>
              <a:t>applicant’s proposals on a case-by-case basis using </a:t>
            </a:r>
            <a:r>
              <a:rPr lang="en-CA" sz="2800" dirty="0"/>
              <a:t>general </a:t>
            </a:r>
            <a:r>
              <a:rPr lang="en-CA" sz="2800" dirty="0" smtClean="0"/>
              <a:t>principles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Be careful when using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industry standards</a:t>
            </a:r>
            <a:r>
              <a:rPr lang="en-CA" sz="2800" dirty="0" smtClean="0"/>
              <a:t> for components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29673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Reference (generic) submissions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800" dirty="0" smtClean="0"/>
              <a:t>Definitions: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CA" sz="2400" b="1" dirty="0" smtClean="0">
                <a:solidFill>
                  <a:schemeClr val="tx1">
                    <a:lumMod val="75000"/>
                  </a:schemeClr>
                </a:solidFill>
              </a:rPr>
              <a:t>Reference </a:t>
            </a: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NPP</a:t>
            </a:r>
            <a:r>
              <a:rPr lang="en-CA" sz="2400" dirty="0"/>
              <a:t>: A designated existing NPP who’s design will be copied in other locations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400" b="1" dirty="0">
                <a:solidFill>
                  <a:schemeClr val="tx1">
                    <a:lumMod val="75000"/>
                  </a:schemeClr>
                </a:solidFill>
              </a:rPr>
              <a:t>Generic NPP</a:t>
            </a:r>
            <a:r>
              <a:rPr lang="en-CA" sz="2400" dirty="0"/>
              <a:t>: A NPP design that will be constructed with relatively minor modifications in various locations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Reference or generic submissions may </a:t>
            </a:r>
            <a:r>
              <a:rPr lang="en-CA" sz="2800" dirty="0"/>
              <a:t>be appropriate </a:t>
            </a:r>
            <a:r>
              <a:rPr lang="en-CA" sz="2800" dirty="0" smtClean="0"/>
              <a:t>where applicant will make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multiple submissions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RB should apply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same rigour</a:t>
            </a:r>
            <a:r>
              <a:rPr lang="en-CA" sz="2800" dirty="0"/>
              <a:t> in its review as for other </a:t>
            </a:r>
            <a:r>
              <a:rPr lang="en-CA" sz="2800" dirty="0" smtClean="0"/>
              <a:t>submissions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24670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Reference (generic) submissions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/>
              <a:t>RB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cannot grant authorization</a:t>
            </a:r>
            <a:r>
              <a:rPr lang="en-CA" sz="2800" dirty="0"/>
              <a:t> based solely on reference or generic submission since safety depends on </a:t>
            </a:r>
            <a:r>
              <a:rPr lang="en-CA" sz="2800" dirty="0" smtClean="0"/>
              <a:t>siting </a:t>
            </a:r>
            <a:r>
              <a:rPr lang="en-CA" sz="2800" dirty="0"/>
              <a:t>related, managerial and operational </a:t>
            </a:r>
            <a:r>
              <a:rPr lang="en-CA" sz="2800" dirty="0" smtClean="0"/>
              <a:t>aspects</a:t>
            </a:r>
            <a:endParaRPr lang="en-CA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RB authorization </a:t>
            </a:r>
            <a:r>
              <a:rPr lang="en-CA" sz="2800" dirty="0"/>
              <a:t>should be limited </a:t>
            </a:r>
            <a:r>
              <a:rPr lang="en-CA" sz="2800" dirty="0" smtClean="0"/>
              <a:t>to </a:t>
            </a:r>
            <a:r>
              <a:rPr lang="en-CA" sz="2800" b="1" dirty="0">
                <a:solidFill>
                  <a:schemeClr val="tx1">
                    <a:lumMod val="75000"/>
                  </a:schemeClr>
                </a:solidFill>
              </a:rPr>
              <a:t>generic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design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800" dirty="0" smtClean="0"/>
              <a:t>For a specific NPP, </a:t>
            </a:r>
            <a:r>
              <a:rPr lang="en-CA" sz="2800" dirty="0"/>
              <a:t>the </a:t>
            </a:r>
            <a:r>
              <a:rPr lang="en-CA" sz="2800" dirty="0" smtClean="0"/>
              <a:t>applicant would </a:t>
            </a:r>
            <a:r>
              <a:rPr lang="en-CA" sz="2800" dirty="0"/>
              <a:t>then </a:t>
            </a:r>
            <a:r>
              <a:rPr lang="en-CA" sz="2800" dirty="0" smtClean="0"/>
              <a:t>only need a submission concentrated </a:t>
            </a:r>
            <a:r>
              <a:rPr lang="en-CA" sz="2800" dirty="0"/>
              <a:t>on </a:t>
            </a:r>
            <a:r>
              <a:rPr lang="en-CA" sz="2800" dirty="0" smtClean="0"/>
              <a:t>where the proposed NPP </a:t>
            </a:r>
            <a:r>
              <a:rPr lang="en-CA" sz="2800" b="1" dirty="0" smtClean="0">
                <a:solidFill>
                  <a:schemeClr val="tx1">
                    <a:lumMod val="75000"/>
                  </a:schemeClr>
                </a:solidFill>
              </a:rPr>
              <a:t>differs</a:t>
            </a:r>
            <a:r>
              <a:rPr lang="en-CA" sz="2800" dirty="0" smtClean="0"/>
              <a:t> </a:t>
            </a:r>
            <a:r>
              <a:rPr lang="en-CA" sz="2800" dirty="0"/>
              <a:t>from </a:t>
            </a:r>
            <a:r>
              <a:rPr lang="en-CA" sz="2800" dirty="0" smtClean="0"/>
              <a:t>reference or generic NPP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CA" smtClean="0"/>
              <a:t>7-18 May – 18-29 June 2018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CA" noProof="0" smtClean="0"/>
              <a:t>Regulatory control</a:t>
            </a:r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305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3399"/>
      </a:dk1>
      <a:lt1>
        <a:sysClr val="window" lastClr="FFFFFF"/>
      </a:lt1>
      <a:dk2>
        <a:srgbClr val="3366CC"/>
      </a:dk2>
      <a:lt2>
        <a:srgbClr val="DBDBDD"/>
      </a:lt2>
      <a:accent1>
        <a:srgbClr val="6699CC"/>
      </a:accent1>
      <a:accent2>
        <a:srgbClr val="FF9900"/>
      </a:accent2>
      <a:accent3>
        <a:srgbClr val="99CC00"/>
      </a:accent3>
      <a:accent4>
        <a:srgbClr val="8681B8"/>
      </a:accent4>
      <a:accent5>
        <a:srgbClr val="32A14C"/>
      </a:accent5>
      <a:accent6>
        <a:srgbClr val="99CCFF"/>
      </a:accent6>
      <a:hlink>
        <a:srgbClr val="6699CC"/>
      </a:hlink>
      <a:folHlink>
        <a:srgbClr val="8681B8"/>
      </a:folHlink>
    </a:clrScheme>
    <a:fontScheme name="procurem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68F938DE8BD94789445616FEE2D6D6" ma:contentTypeVersion="1" ma:contentTypeDescription="Create a new document." ma:contentTypeScope="" ma:versionID="288b2ef4e43c6e990d541f0010fc7b7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ac3a7447a7246b5c45829a245a11fa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CD469D5-8D09-4665-9ADE-9337BB1E35AA}"/>
</file>

<file path=customXml/itemProps2.xml><?xml version="1.0" encoding="utf-8"?>
<ds:datastoreItem xmlns:ds="http://schemas.openxmlformats.org/officeDocument/2006/customXml" ds:itemID="{20BE2F8E-8401-4B9E-BFDB-6EA8CF3240E5}"/>
</file>

<file path=customXml/itemProps3.xml><?xml version="1.0" encoding="utf-8"?>
<ds:datastoreItem xmlns:ds="http://schemas.openxmlformats.org/officeDocument/2006/customXml" ds:itemID="{55F7F315-E8BF-4327-B271-C200A78D886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7538</TotalTime>
  <Words>8996</Words>
  <Application>Microsoft Macintosh PowerPoint</Application>
  <PresentationFormat>A4 Paper (210x297 mm)</PresentationFormat>
  <Paragraphs>1336</Paragraphs>
  <Slides>149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149</vt:i4>
      </vt:variant>
    </vt:vector>
  </HeadingPairs>
  <TitlesOfParts>
    <vt:vector size="153" baseType="lpstr">
      <vt:lpstr>Calibri</vt:lpstr>
      <vt:lpstr>Times New Roman</vt:lpstr>
      <vt:lpstr>Arial</vt:lpstr>
      <vt:lpstr>Office Theme</vt:lpstr>
      <vt:lpstr>Regulatory control</vt:lpstr>
      <vt:lpstr>Contents</vt:lpstr>
      <vt:lpstr>PowerPoint Presentation</vt:lpstr>
      <vt:lpstr>PowerPoint Presentation</vt:lpstr>
      <vt:lpstr>Convention on Nuclear Safety</vt:lpstr>
      <vt:lpstr>Elements of the national safety infrastructure</vt:lpstr>
      <vt:lpstr>Positioning the regulatory body</vt:lpstr>
      <vt:lpstr>PowerPoint Presentation</vt:lpstr>
      <vt:lpstr> Overview</vt:lpstr>
      <vt:lpstr> Overview (Cont’d)</vt:lpstr>
      <vt:lpstr> Main functions of a regulatory body (RB)</vt:lpstr>
      <vt:lpstr>PowerPoint Presentation</vt:lpstr>
      <vt:lpstr>Learning objectives</vt:lpstr>
      <vt:lpstr>Legislative framework</vt:lpstr>
      <vt:lpstr>Prime responsibility for safety</vt:lpstr>
      <vt:lpstr>Legislative provisions</vt:lpstr>
      <vt:lpstr>Legislative provisions (cont’d)</vt:lpstr>
      <vt:lpstr>Comprehensive nuclear law</vt:lpstr>
      <vt:lpstr>Comprehensive nuclear law (cont’d)</vt:lpstr>
      <vt:lpstr>Comprehensive nuclear law (cont’d)</vt:lpstr>
      <vt:lpstr>Comprehensive nuclear law (cont’d)</vt:lpstr>
      <vt:lpstr>Comprehensive nuclear law (cont’d)</vt:lpstr>
      <vt:lpstr>PowerPoint Presentation</vt:lpstr>
      <vt:lpstr>Learning objectives</vt:lpstr>
      <vt:lpstr>Regulatory control</vt:lpstr>
      <vt:lpstr>Regulatory control (cont’d)</vt:lpstr>
      <vt:lpstr>Overlapping jurisdictions</vt:lpstr>
      <vt:lpstr>Overlapping jurisdictions (cont’d)</vt:lpstr>
      <vt:lpstr>The RB</vt:lpstr>
      <vt:lpstr>Organization of the RB</vt:lpstr>
      <vt:lpstr>Organization of the RB (cont’d)</vt:lpstr>
      <vt:lpstr>Organization of the RB (cont’d)</vt:lpstr>
      <vt:lpstr>Independence of the RB</vt:lpstr>
      <vt:lpstr>Independence of the RB (cont’d)</vt:lpstr>
      <vt:lpstr>Management system of RB</vt:lpstr>
      <vt:lpstr>Staffing and training for RB</vt:lpstr>
      <vt:lpstr>IAEA competence model</vt:lpstr>
      <vt:lpstr>IAEA competence model (cont’d)</vt:lpstr>
      <vt:lpstr>Core functions of the RB</vt:lpstr>
      <vt:lpstr>Core functions of the RB (cont’d)</vt:lpstr>
      <vt:lpstr>Additional duties of the RB</vt:lpstr>
      <vt:lpstr>Additional duties of the RB (cont’d)</vt:lpstr>
      <vt:lpstr>PowerPoint Presentation</vt:lpstr>
      <vt:lpstr>Learning objectives</vt:lpstr>
      <vt:lpstr>IAEA guidance on regulations and guides</vt:lpstr>
      <vt:lpstr>IAEA guidance on regulations and guides (cont’d)</vt:lpstr>
      <vt:lpstr>Regulations and guides</vt:lpstr>
      <vt:lpstr>Need for regulations and guidance</vt:lpstr>
      <vt:lpstr>IAEA Standards for NPPs</vt:lpstr>
      <vt:lpstr>IAEA Standards for NPPs (cont’d)</vt:lpstr>
      <vt:lpstr>Exercise</vt:lpstr>
      <vt:lpstr>Exercise (cont’d)</vt:lpstr>
      <vt:lpstr>PowerPoint Presentation</vt:lpstr>
      <vt:lpstr>Learning objectives</vt:lpstr>
      <vt:lpstr>IAEA guidance on authorization</vt:lpstr>
      <vt:lpstr>Definitions</vt:lpstr>
      <vt:lpstr>Prime responsibility for safety</vt:lpstr>
      <vt:lpstr>Authorization principles</vt:lpstr>
      <vt:lpstr>Duration of authorization</vt:lpstr>
      <vt:lpstr>Basis for authorization</vt:lpstr>
      <vt:lpstr>Considerations for authorization</vt:lpstr>
      <vt:lpstr>Considerations for authorization (cont’d)</vt:lpstr>
      <vt:lpstr>Role of the RB</vt:lpstr>
      <vt:lpstr>Role of the RB (cont’d)</vt:lpstr>
      <vt:lpstr>Role of the RB (cont’d)</vt:lpstr>
      <vt:lpstr>Role of the applicant</vt:lpstr>
      <vt:lpstr>Role of the applicant (cont’d)</vt:lpstr>
      <vt:lpstr>Main contents of an authorization</vt:lpstr>
      <vt:lpstr>Main contents of an authorization (cont’d)</vt:lpstr>
      <vt:lpstr>Conditions of the authorization</vt:lpstr>
      <vt:lpstr>Public participation</vt:lpstr>
      <vt:lpstr>Graded approach</vt:lpstr>
      <vt:lpstr>Factors affecting graded approach</vt:lpstr>
      <vt:lpstr>Factors affecting graded approach (cont’d)</vt:lpstr>
      <vt:lpstr>Site authorization</vt:lpstr>
      <vt:lpstr>Authorization for construction</vt:lpstr>
      <vt:lpstr>Authorization for construction (cont’d)</vt:lpstr>
      <vt:lpstr>Authorization for commissioning</vt:lpstr>
      <vt:lpstr>Authorization for commissioning (cont’d)</vt:lpstr>
      <vt:lpstr>Authorization of fuel loading</vt:lpstr>
      <vt:lpstr>Authorization of fuel loading (cont’d)</vt:lpstr>
      <vt:lpstr>Authorization of routine operation</vt:lpstr>
      <vt:lpstr>Discussion</vt:lpstr>
      <vt:lpstr>PowerPoint Presentation</vt:lpstr>
      <vt:lpstr>Learning objectives</vt:lpstr>
      <vt:lpstr>IAEA guidance on review and assessment</vt:lpstr>
      <vt:lpstr>Objective of review and assessment</vt:lpstr>
      <vt:lpstr>Management of review and assessment</vt:lpstr>
      <vt:lpstr>Management of review and assessment (cont’d)</vt:lpstr>
      <vt:lpstr>Management of review and assessment (cont’d)</vt:lpstr>
      <vt:lpstr>Scheduling of submissions</vt:lpstr>
      <vt:lpstr>Use of consultants</vt:lpstr>
      <vt:lpstr>Relationship between RB and applicant</vt:lpstr>
      <vt:lpstr>Relationship with RBs of other States and international organizations</vt:lpstr>
      <vt:lpstr>Review and assessment plan</vt:lpstr>
      <vt:lpstr>Scope and depth of review and assessment</vt:lpstr>
      <vt:lpstr>Bases for decisions</vt:lpstr>
      <vt:lpstr>Reference (generic) submissions</vt:lpstr>
      <vt:lpstr>Reference (generic) submissions (cont’d)</vt:lpstr>
      <vt:lpstr>NPPs already authorized in another State</vt:lpstr>
      <vt:lpstr>Audit calculations</vt:lpstr>
      <vt:lpstr>Defence in depth</vt:lpstr>
      <vt:lpstr>Defence in depth</vt:lpstr>
      <vt:lpstr>PowerPoint Presentation</vt:lpstr>
      <vt:lpstr>Learning objectives</vt:lpstr>
      <vt:lpstr>IAEA guidance on inspection</vt:lpstr>
      <vt:lpstr>IAEA guidance on inspection (cont’d)</vt:lpstr>
      <vt:lpstr>General aspects of inspection</vt:lpstr>
      <vt:lpstr>Graded approach to inspection</vt:lpstr>
      <vt:lpstr>Types of inspections</vt:lpstr>
      <vt:lpstr>Programmed inspections</vt:lpstr>
      <vt:lpstr>Reactive inspections</vt:lpstr>
      <vt:lpstr>Announced inspections</vt:lpstr>
      <vt:lpstr>Unannounced inspections</vt:lpstr>
      <vt:lpstr>Preparation for an inspection</vt:lpstr>
      <vt:lpstr>Data gathering techniques</vt:lpstr>
      <vt:lpstr>Review of documents</vt:lpstr>
      <vt:lpstr>Direct observation</vt:lpstr>
      <vt:lpstr>Interviews</vt:lpstr>
      <vt:lpstr>Tests and measurements</vt:lpstr>
      <vt:lpstr>Inspector behaviour</vt:lpstr>
      <vt:lpstr>Inspector behaviour (cont’d)</vt:lpstr>
      <vt:lpstr>Inspection reports</vt:lpstr>
      <vt:lpstr>Training and qualification of inspectors</vt:lpstr>
      <vt:lpstr>Exercise</vt:lpstr>
      <vt:lpstr>PowerPoint Presentation</vt:lpstr>
      <vt:lpstr>Learning objectives</vt:lpstr>
      <vt:lpstr>IAEA guidance on enforcement</vt:lpstr>
      <vt:lpstr>Enforcement</vt:lpstr>
      <vt:lpstr>Enforcement (cont’d)</vt:lpstr>
      <vt:lpstr>Factors to be considered for enforcement</vt:lpstr>
      <vt:lpstr>Written warnings or directives</vt:lpstr>
      <vt:lpstr>Orders to curtail specific activities</vt:lpstr>
      <vt:lpstr>Modifying, suspending or revoking an authorization</vt:lpstr>
      <vt:lpstr>Penalties</vt:lpstr>
      <vt:lpstr>Appeal of enforcement actions</vt:lpstr>
      <vt:lpstr>Inspectors and enforcement</vt:lpstr>
      <vt:lpstr>Enforcement process</vt:lpstr>
      <vt:lpstr>Exercise</vt:lpstr>
      <vt:lpstr>Exercise (cont’d)</vt:lpstr>
      <vt:lpstr>Exercise (cont’d)</vt:lpstr>
      <vt:lpstr>PowerPoint Presentation</vt:lpstr>
      <vt:lpstr>Summary</vt:lpstr>
      <vt:lpstr>Key points</vt:lpstr>
      <vt:lpstr>List of abbreviations</vt:lpstr>
      <vt:lpstr>References</vt:lpstr>
      <vt:lpstr>References</vt:lpstr>
      <vt:lpstr>References</vt:lpstr>
      <vt:lpstr>Use this box for any additional message</vt:lpstr>
    </vt:vector>
  </TitlesOfParts>
  <Company>IAEA</Company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SCHLOSMAN, Anna</dc:creator>
  <cp:lastModifiedBy>C.A.(Chuck) McDermott</cp:lastModifiedBy>
  <cp:revision>888</cp:revision>
  <cp:lastPrinted>2015-12-18T15:27:41Z</cp:lastPrinted>
  <dcterms:created xsi:type="dcterms:W3CDTF">2014-07-03T09:13:58Z</dcterms:created>
  <dcterms:modified xsi:type="dcterms:W3CDTF">2018-03-02T18:26:56Z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0x0101006868F938DE8BD94789445616FEE2D6D6</vt:lpwstr>
  </property>
</Properties>
</file>